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98" r:id="rId3"/>
    <p:sldId id="308" r:id="rId4"/>
    <p:sldId id="309" r:id="rId5"/>
    <p:sldId id="372" r:id="rId6"/>
    <p:sldId id="378" r:id="rId7"/>
    <p:sldId id="383" r:id="rId8"/>
    <p:sldId id="384" r:id="rId9"/>
    <p:sldId id="382" r:id="rId10"/>
    <p:sldId id="343" r:id="rId11"/>
    <p:sldId id="344" r:id="rId12"/>
    <p:sldId id="345" r:id="rId13"/>
    <p:sldId id="299" r:id="rId14"/>
    <p:sldId id="300" r:id="rId15"/>
    <p:sldId id="301" r:id="rId16"/>
    <p:sldId id="311" r:id="rId17"/>
    <p:sldId id="370" r:id="rId18"/>
    <p:sldId id="312" r:id="rId19"/>
    <p:sldId id="353" r:id="rId20"/>
    <p:sldId id="347" r:id="rId21"/>
    <p:sldId id="346" r:id="rId22"/>
    <p:sldId id="374" r:id="rId23"/>
    <p:sldId id="375" r:id="rId24"/>
    <p:sldId id="376" r:id="rId25"/>
    <p:sldId id="377"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51" r:id="rId39"/>
    <p:sldId id="367" r:id="rId40"/>
    <p:sldId id="368" r:id="rId41"/>
    <p:sldId id="369" r:id="rId42"/>
    <p:sldId id="313" r:id="rId43"/>
    <p:sldId id="314" r:id="rId44"/>
  </p:sldIdLst>
  <p:sldSz cx="9144000" cy="6858000" type="screen4x3"/>
  <p:notesSz cx="6797675" cy="9926638"/>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30" autoAdjust="0"/>
  </p:normalViewPr>
  <p:slideViewPr>
    <p:cSldViewPr>
      <p:cViewPr>
        <p:scale>
          <a:sx n="80" d="100"/>
          <a:sy n="80" d="100"/>
        </p:scale>
        <p:origin x="-15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2DB22F7-17D8-44E1-B650-821972575888}" type="datetimeFigureOut">
              <a:rPr lang="en-US" smtClean="0"/>
              <a:pPr/>
              <a:t>1/29/2017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89B8319-3F37-4ADB-81AA-A4C668B8A26C}" type="slidenum">
              <a:rPr lang="en-US" smtClean="0"/>
              <a:pPr/>
              <a:t>‹#›</a:t>
            </a:fld>
            <a:endParaRPr lang="en-US"/>
          </a:p>
        </p:txBody>
      </p:sp>
    </p:spTree>
    <p:extLst>
      <p:ext uri="{BB962C8B-B14F-4D97-AF65-F5344CB8AC3E}">
        <p14:creationId xmlns:p14="http://schemas.microsoft.com/office/powerpoint/2010/main" val="3693609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9B8319-3F37-4ADB-81AA-A4C668B8A26C}" type="slidenum">
              <a:rPr lang="en-GB" smtClean="0"/>
              <a:pPr/>
              <a:t>35</a:t>
            </a:fld>
            <a:endParaRPr lang="en-GB" dirty="0"/>
          </a:p>
        </p:txBody>
      </p:sp>
    </p:spTree>
    <p:extLst>
      <p:ext uri="{BB962C8B-B14F-4D97-AF65-F5344CB8AC3E}">
        <p14:creationId xmlns:p14="http://schemas.microsoft.com/office/powerpoint/2010/main" val="113574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9B8319-3F37-4ADB-81AA-A4C668B8A26C}" type="slidenum">
              <a:rPr lang="en-GB" smtClean="0"/>
              <a:pPr/>
              <a:t>36</a:t>
            </a:fld>
            <a:endParaRPr lang="en-GB" dirty="0"/>
          </a:p>
        </p:txBody>
      </p:sp>
    </p:spTree>
    <p:extLst>
      <p:ext uri="{BB962C8B-B14F-4D97-AF65-F5344CB8AC3E}">
        <p14:creationId xmlns:p14="http://schemas.microsoft.com/office/powerpoint/2010/main" val="105858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9B8319-3F37-4ADB-81AA-A4C668B8A26C}" type="slidenum">
              <a:rPr lang="en-GB" smtClean="0"/>
              <a:pPr/>
              <a:t>37</a:t>
            </a:fld>
            <a:endParaRPr lang="en-GB" dirty="0"/>
          </a:p>
        </p:txBody>
      </p:sp>
    </p:spTree>
    <p:extLst>
      <p:ext uri="{BB962C8B-B14F-4D97-AF65-F5344CB8AC3E}">
        <p14:creationId xmlns:p14="http://schemas.microsoft.com/office/powerpoint/2010/main" val="194637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494CFD-38FA-4CFA-90A1-26949678C90B}" type="datetimeFigureOut">
              <a:rPr lang="en-US" smtClean="0"/>
              <a:pPr/>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494CFD-38FA-4CFA-90A1-26949678C90B}" type="datetimeFigureOut">
              <a:rPr lang="en-US" smtClean="0"/>
              <a:pPr/>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494CFD-38FA-4CFA-90A1-26949678C90B}" type="datetimeFigureOut">
              <a:rPr lang="en-US" smtClean="0"/>
              <a:pPr/>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494CFD-38FA-4CFA-90A1-26949678C90B}" type="datetimeFigureOut">
              <a:rPr lang="en-US" smtClean="0"/>
              <a:pPr/>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494CFD-38FA-4CFA-90A1-26949678C90B}" type="datetimeFigureOut">
              <a:rPr lang="en-US" smtClean="0"/>
              <a:pPr/>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494CFD-38FA-4CFA-90A1-26949678C90B}" type="datetimeFigureOut">
              <a:rPr lang="en-US" smtClean="0"/>
              <a:pPr/>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494CFD-38FA-4CFA-90A1-26949678C90B}" type="datetimeFigureOut">
              <a:rPr lang="en-US" smtClean="0"/>
              <a:pPr/>
              <a:t>1/29/2017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494CFD-38FA-4CFA-90A1-26949678C90B}" type="datetimeFigureOut">
              <a:rPr lang="en-US" smtClean="0"/>
              <a:pPr/>
              <a:t>1/29/2017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94CFD-38FA-4CFA-90A1-26949678C90B}" type="datetimeFigureOut">
              <a:rPr lang="en-US" smtClean="0"/>
              <a:pPr/>
              <a:t>1/29/2017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94CFD-38FA-4CFA-90A1-26949678C90B}" type="datetimeFigureOut">
              <a:rPr lang="en-US" smtClean="0"/>
              <a:pPr/>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94CFD-38FA-4CFA-90A1-26949678C90B}" type="datetimeFigureOut">
              <a:rPr lang="en-US" smtClean="0"/>
              <a:pPr/>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0E022-369B-4FFA-B1A4-F2776CAE180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4"/>
            </p:custDataLst>
            <p:extLst>
              <p:ext uri="{D42A27DB-BD31-4B8C-83A1-F6EECF244321}">
                <p14:modId xmlns:p14="http://schemas.microsoft.com/office/powerpoint/2010/main" val="42479269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007"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94CFD-38FA-4CFA-90A1-26949678C90B}" type="datetimeFigureOut">
              <a:rPr lang="en-US" smtClean="0"/>
              <a:pPr/>
              <a:t>1/29/2017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0E022-369B-4FFA-B1A4-F2776CAE180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20.jpeg"/><Relationship Id="rId5" Type="http://schemas.openxmlformats.org/officeDocument/2006/relationships/image" Target="../media/image1.emf"/><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2.gi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hyperlink" Target="http://ktk86.dk/index.php?option=com_banners&amp;task=click&amp;bid=6" TargetMode="External"/><Relationship Id="rId5" Type="http://schemas.openxmlformats.org/officeDocument/2006/relationships/image" Target="../media/image3.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1.emf"/><Relationship Id="rId10" Type="http://schemas.openxmlformats.org/officeDocument/2006/relationships/image" Target="../media/image27.jpeg"/><Relationship Id="rId4" Type="http://schemas.openxmlformats.org/officeDocument/2006/relationships/oleObject" Target="../embeddings/oleObject9.bin"/><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jpeg"/><Relationship Id="rId26" Type="http://schemas.openxmlformats.org/officeDocument/2006/relationships/image" Target="../media/image60.jpeg"/><Relationship Id="rId3" Type="http://schemas.openxmlformats.org/officeDocument/2006/relationships/image" Target="../media/image35.png"/><Relationship Id="rId21" Type="http://schemas.openxmlformats.org/officeDocument/2006/relationships/image" Target="../media/image55.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5" Type="http://schemas.openxmlformats.org/officeDocument/2006/relationships/image" Target="../media/image59.jpeg"/><Relationship Id="rId2" Type="http://schemas.openxmlformats.org/officeDocument/2006/relationships/image" Target="../media/image34.png"/><Relationship Id="rId16" Type="http://schemas.openxmlformats.org/officeDocument/2006/relationships/image" Target="../media/image50.jpg"/><Relationship Id="rId20" Type="http://schemas.openxmlformats.org/officeDocument/2006/relationships/image" Target="../media/image54.jp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5.jpg"/><Relationship Id="rId24" Type="http://schemas.openxmlformats.org/officeDocument/2006/relationships/image" Target="../media/image58.jpeg"/><Relationship Id="rId5" Type="http://schemas.openxmlformats.org/officeDocument/2006/relationships/image" Target="../media/image39.jpeg"/><Relationship Id="rId15" Type="http://schemas.openxmlformats.org/officeDocument/2006/relationships/image" Target="../media/image49.jpeg"/><Relationship Id="rId23" Type="http://schemas.openxmlformats.org/officeDocument/2006/relationships/image" Target="../media/image57.jpeg"/><Relationship Id="rId28" Type="http://schemas.openxmlformats.org/officeDocument/2006/relationships/image" Target="../media/image62.jpg"/><Relationship Id="rId10" Type="http://schemas.openxmlformats.org/officeDocument/2006/relationships/image" Target="../media/image44.jpeg"/><Relationship Id="rId19" Type="http://schemas.openxmlformats.org/officeDocument/2006/relationships/image" Target="../media/image53.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 Id="rId22" Type="http://schemas.openxmlformats.org/officeDocument/2006/relationships/image" Target="../media/image56.jpeg"/><Relationship Id="rId27"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68.jpeg"/><Relationship Id="rId3" Type="http://schemas.openxmlformats.org/officeDocument/2006/relationships/slideLayout" Target="../slideLayouts/slideLayout2.xml"/><Relationship Id="rId7" Type="http://schemas.openxmlformats.org/officeDocument/2006/relationships/image" Target="../media/image63.png"/><Relationship Id="rId12" Type="http://schemas.openxmlformats.org/officeDocument/2006/relationships/image" Target="../media/image67.jpe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hyperlink" Target="http://ktk86.dk/index.php?option=com_banners&amp;task=click&amp;bid=6" TargetMode="External"/><Relationship Id="rId11" Type="http://schemas.openxmlformats.org/officeDocument/2006/relationships/image" Target="../media/image66.jpeg"/><Relationship Id="rId5" Type="http://schemas.openxmlformats.org/officeDocument/2006/relationships/image" Target="../media/image3.emf"/><Relationship Id="rId10" Type="http://schemas.openxmlformats.org/officeDocument/2006/relationships/image" Target="../media/image65.jpeg"/><Relationship Id="rId4" Type="http://schemas.openxmlformats.org/officeDocument/2006/relationships/oleObject" Target="../embeddings/oleObject10.bin"/><Relationship Id="rId9" Type="http://schemas.openxmlformats.org/officeDocument/2006/relationships/image" Target="../media/image64.jpeg"/><Relationship Id="rId14" Type="http://schemas.openxmlformats.org/officeDocument/2006/relationships/image" Target="../media/image69.jpeg"/></Relationships>
</file>

<file path=ppt/slides/_rels/slide2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hyperlink" Target="http://ktk86.dk/index.php?option=com_banners&amp;task=click&amp;bid=6" TargetMode="External"/><Relationship Id="rId5" Type="http://schemas.openxmlformats.org/officeDocument/2006/relationships/image" Target="../media/image3.e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hyperlink" Target="http://ktk86.dk/index.php?option=com_banners&amp;task=click&amp;bid=6" TargetMode="External"/><Relationship Id="rId5" Type="http://schemas.openxmlformats.org/officeDocument/2006/relationships/image" Target="../media/image3.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hyperlink" Target="http://ktk86.dk/index.php?option=com_banners&amp;task=click&amp;bid=6" TargetMode="External"/><Relationship Id="rId5" Type="http://schemas.openxmlformats.org/officeDocument/2006/relationships/image" Target="../media/image3.emf"/><Relationship Id="rId4" Type="http://schemas.openxmlformats.org/officeDocument/2006/relationships/oleObject" Target="../embeddings/oleObject13.bin"/><Relationship Id="rId9" Type="http://schemas.openxmlformats.org/officeDocument/2006/relationships/image" Target="../media/image70.jpeg"/></Relationships>
</file>

<file path=ppt/slides/_rels/slide3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hyperlink" Target="http://ktk86.dk/index.php?option=com_banners&amp;task=click&amp;bid=6" TargetMode="External"/><Relationship Id="rId5" Type="http://schemas.openxmlformats.org/officeDocument/2006/relationships/image" Target="../media/image3.emf"/><Relationship Id="rId4" Type="http://schemas.openxmlformats.org/officeDocument/2006/relationships/oleObject" Target="../embeddings/oleObject14.bin"/></Relationships>
</file>

<file path=ppt/slides/_rels/slide3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hyperlink" Target="http://ktk86.dk/index.php?option=com_banners&amp;task=click&amp;bid=6" TargetMode="External"/><Relationship Id="rId5" Type="http://schemas.openxmlformats.org/officeDocument/2006/relationships/image" Target="../media/image3.emf"/><Relationship Id="rId4" Type="http://schemas.openxmlformats.org/officeDocument/2006/relationships/oleObject" Target="../embeddings/oleObject15.bin"/><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hyperlink" Target="http://ktk86.dk/index.php?option=com_banners&amp;task=click&amp;bid=6" TargetMode="External"/><Relationship Id="rId5" Type="http://schemas.openxmlformats.org/officeDocument/2006/relationships/image" Target="../media/image3.emf"/><Relationship Id="rId4" Type="http://schemas.openxmlformats.org/officeDocument/2006/relationships/oleObject" Target="../embeddings/oleObject16.bin"/></Relationships>
</file>

<file path=ppt/slides/_rels/slide34.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slideLayout" Target="../slideLayouts/slideLayout1.xml"/><Relationship Id="rId7" Type="http://schemas.openxmlformats.org/officeDocument/2006/relationships/image" Target="../media/image2.gif"/><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hyperlink" Target="http://ktk86.dk/index.php?option=com_banners&amp;task=click&amp;bid=6" TargetMode="External"/><Relationship Id="rId11" Type="http://schemas.openxmlformats.org/officeDocument/2006/relationships/image" Target="../media/image76.jpg"/><Relationship Id="rId5" Type="http://schemas.openxmlformats.org/officeDocument/2006/relationships/image" Target="../media/image72.emf"/><Relationship Id="rId10" Type="http://schemas.openxmlformats.org/officeDocument/2006/relationships/image" Target="../media/image75.jpg"/><Relationship Id="rId4" Type="http://schemas.openxmlformats.org/officeDocument/2006/relationships/oleObject" Target="../embeddings/oleObject17.bin"/><Relationship Id="rId9" Type="http://schemas.openxmlformats.org/officeDocument/2006/relationships/image" Target="../media/image74.jpg"/></Relationships>
</file>

<file path=ppt/slides/_rels/slide35.xml.rels><?xml version="1.0" encoding="UTF-8" standalone="yes"?>
<Relationships xmlns="http://schemas.openxmlformats.org/package/2006/relationships"><Relationship Id="rId8" Type="http://schemas.openxmlformats.org/officeDocument/2006/relationships/hyperlink" Target="http://ktk86.dk/index.php?option=com_banners&amp;task=click&amp;bid=6" TargetMode="External"/><Relationship Id="rId13" Type="http://schemas.openxmlformats.org/officeDocument/2006/relationships/image" Target="../media/image81.jpeg"/><Relationship Id="rId3" Type="http://schemas.openxmlformats.org/officeDocument/2006/relationships/slideLayout" Target="../slideLayouts/slideLayout4.xml"/><Relationship Id="rId7" Type="http://schemas.openxmlformats.org/officeDocument/2006/relationships/image" Target="../media/image3.emf"/><Relationship Id="rId12" Type="http://schemas.openxmlformats.org/officeDocument/2006/relationships/image" Target="../media/image80.jp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oleObject" Target="../embeddings/oleObject18.bin"/><Relationship Id="rId11" Type="http://schemas.openxmlformats.org/officeDocument/2006/relationships/image" Target="../media/image79.jpeg"/><Relationship Id="rId5" Type="http://schemas.openxmlformats.org/officeDocument/2006/relationships/image" Target="../media/image77.jpeg"/><Relationship Id="rId10" Type="http://schemas.openxmlformats.org/officeDocument/2006/relationships/image" Target="../media/image78.jpg"/><Relationship Id="rId4" Type="http://schemas.openxmlformats.org/officeDocument/2006/relationships/notesSlide" Target="../notesSlides/notesSlide1.xml"/><Relationship Id="rId9" Type="http://schemas.openxmlformats.org/officeDocument/2006/relationships/image" Target="../media/image2.gif"/><Relationship Id="rId14" Type="http://schemas.openxmlformats.org/officeDocument/2006/relationships/image" Target="../media/image82.jpg"/></Relationships>
</file>

<file path=ppt/slides/_rels/slide36.xml.rels><?xml version="1.0" encoding="UTF-8" standalone="yes"?>
<Relationships xmlns="http://schemas.openxmlformats.org/package/2006/relationships"><Relationship Id="rId8" Type="http://schemas.openxmlformats.org/officeDocument/2006/relationships/hyperlink" Target="http://ktk86.dk/index.php?option=com_banners&amp;task=click&amp;bid=6" TargetMode="External"/><Relationship Id="rId3" Type="http://schemas.openxmlformats.org/officeDocument/2006/relationships/slideLayout" Target="../slideLayouts/slideLayout2.xml"/><Relationship Id="rId7" Type="http://schemas.openxmlformats.org/officeDocument/2006/relationships/image" Target="../media/image3.emf"/><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oleObject" Target="../embeddings/oleObject19.bin"/><Relationship Id="rId11" Type="http://schemas.openxmlformats.org/officeDocument/2006/relationships/image" Target="../media/image85.emf"/><Relationship Id="rId5" Type="http://schemas.openxmlformats.org/officeDocument/2006/relationships/image" Target="../media/image83.emf"/><Relationship Id="rId10" Type="http://schemas.openxmlformats.org/officeDocument/2006/relationships/image" Target="../media/image84.emf"/><Relationship Id="rId4" Type="http://schemas.openxmlformats.org/officeDocument/2006/relationships/notesSlide" Target="../notesSlides/notesSlide2.xml"/><Relationship Id="rId9" Type="http://schemas.openxmlformats.org/officeDocument/2006/relationships/image" Target="../media/image2.gif"/></Relationships>
</file>

<file path=ppt/slides/_rels/slide3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4.xml"/><Relationship Id="rId7" Type="http://schemas.openxmlformats.org/officeDocument/2006/relationships/hyperlink" Target="http://ktk86.dk/index.php?option=com_banners&amp;task=click&amp;bid=6" TargetMode="Externa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oleObject" Target="../embeddings/oleObject20.bin"/><Relationship Id="rId4" Type="http://schemas.openxmlformats.org/officeDocument/2006/relationships/notesSlide" Target="../notesSlides/notesSlide3.xml"/><Relationship Id="rId9" Type="http://schemas.openxmlformats.org/officeDocument/2006/relationships/image" Target="../media/image86.jpg"/></Relationships>
</file>

<file path=ppt/slides/_rels/slide38.xml.rels><?xml version="1.0" encoding="UTF-8" standalone="yes"?>
<Relationships xmlns="http://schemas.openxmlformats.org/package/2006/relationships"><Relationship Id="rId8" Type="http://schemas.openxmlformats.org/officeDocument/2006/relationships/hyperlink" Target="http://ktk86.dk/index.php?option=com_banners&amp;task=click&amp;bid=6" TargetMode="External"/><Relationship Id="rId13" Type="http://schemas.openxmlformats.org/officeDocument/2006/relationships/image" Target="../media/image89.jpeg"/><Relationship Id="rId3" Type="http://schemas.openxmlformats.org/officeDocument/2006/relationships/slideLayout" Target="../slideLayouts/slideLayout4.xml"/><Relationship Id="rId7" Type="http://schemas.openxmlformats.org/officeDocument/2006/relationships/image" Target="../media/image22.jpeg"/><Relationship Id="rId12" Type="http://schemas.openxmlformats.org/officeDocument/2006/relationships/image" Target="../media/image33.jpe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87.jpeg"/><Relationship Id="rId11" Type="http://schemas.openxmlformats.org/officeDocument/2006/relationships/image" Target="../media/image88.jpeg"/><Relationship Id="rId5" Type="http://schemas.openxmlformats.org/officeDocument/2006/relationships/image" Target="../media/image1.emf"/><Relationship Id="rId10" Type="http://schemas.openxmlformats.org/officeDocument/2006/relationships/image" Target="../media/image25.jpeg"/><Relationship Id="rId4" Type="http://schemas.openxmlformats.org/officeDocument/2006/relationships/oleObject" Target="../embeddings/oleObject21.bin"/><Relationship Id="rId9" Type="http://schemas.openxmlformats.org/officeDocument/2006/relationships/image" Target="../media/image2.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2.xml"/><Relationship Id="rId7" Type="http://schemas.openxmlformats.org/officeDocument/2006/relationships/hyperlink" Target="http://ktk86.dk/index.php?option=com_banners&amp;task=click&amp;bid=6" TargetMode="Externa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5.gif"/><Relationship Id="rId5" Type="http://schemas.openxmlformats.org/officeDocument/2006/relationships/image" Target="../media/image1.emf"/><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ktk86.dk/index.php?option=com_banners&amp;task=click&amp;bid=6"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hyperlink" Target="http://www.google.dk/url?sa=i&amp;rct=j&amp;q=&amp;esrc=s&amp;source=images&amp;cd=&amp;cad=rja&amp;uact=8&amp;ved=0ahUKEwiO24nW89HRAhWJBiwKHekOAvAQjRwIBw&amp;url=http://www.flaticon.com/free-icon/target_60481&amp;psig=AFQjCNG-Ced55LH25NvOr4S4aXE6vNwpZw&amp;ust=1485042262106488" TargetMode="External"/><Relationship Id="rId13"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2.gif"/><Relationship Id="rId12" Type="http://schemas.openxmlformats.org/officeDocument/2006/relationships/image" Target="../media/image8.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hyperlink" Target="http://ktk86.dk/index.php?option=com_banners&amp;task=click&amp;bid=6" TargetMode="External"/><Relationship Id="rId11" Type="http://schemas.openxmlformats.org/officeDocument/2006/relationships/image" Target="../media/image7.png"/><Relationship Id="rId5" Type="http://schemas.openxmlformats.org/officeDocument/2006/relationships/image" Target="../media/image1.emf"/><Relationship Id="rId10" Type="http://schemas.openxmlformats.org/officeDocument/2006/relationships/hyperlink" Target="http://www.google.dk/url?sa=i&amp;rct=j&amp;q=&amp;esrc=s&amp;source=images&amp;cd=&amp;cad=rja&amp;uact=8&amp;ved=0ahUKEwi_1JCq9NHRAhUFXSwKHfJRAZUQjRwIBw&amp;url=http://www.superscopemedia.com/advisors/corporate-strategy/&amp;bvm=bv.144224172,d.bGg&amp;psig=AFQjCNFDLwMquO1tEn482ArxpooK6Dy5Ig&amp;ust=1485042356202200" TargetMode="External"/><Relationship Id="rId4" Type="http://schemas.openxmlformats.org/officeDocument/2006/relationships/oleObject" Target="../embeddings/oleObject4.bin"/><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www.google.dk/url?sa=i&amp;rct=j&amp;q=&amp;esrc=s&amp;source=images&amp;cd=&amp;cad=rja&amp;uact=8&amp;ved=0ahUKEwjhtI6Z99HRAhUD2ywKHc4-D8kQjRwIBw&amp;url=http://www.gotrcharlotte.org/Coach&amp;bvm=bv.144224172,d.bGg&amp;psig=AFQjCNE0Y7z2AaYai8t5MFg2yfo7A2aBlA&amp;ust=1485043171640982" TargetMode="External"/><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gif"/><Relationship Id="rId12" Type="http://schemas.openxmlformats.org/officeDocument/2006/relationships/hyperlink" Target="http://www.google.dk/url?sa=i&amp;rct=j&amp;q=&amp;esrc=s&amp;source=images&amp;cd=&amp;cad=rja&amp;uact=8&amp;ved=0ahUKEwjrtaHm-NHRAhWLkywKHU1tA-oQjRwIBw&amp;url=http://www.yclasvegas.com/?page_id%3D20&amp;bvm=bv.144224172,d.bGg&amp;psig=AFQjCNFPaOg71tcK-Q65iL3ySIOXea-q2A&amp;ust=1485043598494924" TargetMode="Externa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hyperlink" Target="http://ktk86.dk/index.php?option=com_banners&amp;task=click&amp;bid=6" TargetMode="External"/><Relationship Id="rId11" Type="http://schemas.openxmlformats.org/officeDocument/2006/relationships/image" Target="../media/image12.png"/><Relationship Id="rId5" Type="http://schemas.openxmlformats.org/officeDocument/2006/relationships/image" Target="../media/image1.emf"/><Relationship Id="rId15" Type="http://schemas.openxmlformats.org/officeDocument/2006/relationships/image" Target="../media/image15.jpeg"/><Relationship Id="rId10" Type="http://schemas.openxmlformats.org/officeDocument/2006/relationships/image" Target="../media/image11.png"/><Relationship Id="rId4" Type="http://schemas.openxmlformats.org/officeDocument/2006/relationships/oleObject" Target="../embeddings/oleObject5.bin"/><Relationship Id="rId9" Type="http://schemas.openxmlformats.org/officeDocument/2006/relationships/image" Target="../media/image10.png"/><Relationship Id="rId1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hyperlink" Target="http://www.google.dk/url?sa=i&amp;rct=j&amp;q=&amp;esrc=s&amp;source=images&amp;cd=&amp;cad=rja&amp;uact=8&amp;ved=0ahUKEwjL2fy78tLRAhWK3SwKHSHFB0YQjRwIBw&amp;url=http://www.haderslevsvommeklub.dk/cms/ShowContentPage.aspx?ContentPageID%3D345&amp;bvm=bv.144224172,d.bGg&amp;psig=AFQjCNE5lvBV2oQ_GW4ebnWznLbEBX3JWg&amp;ust=1485076203067717" TargetMode="External"/><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hyperlink" Target="https://www.google.dk/url?sa=i&amp;rct=j&amp;q=&amp;esrc=s&amp;source=images&amp;cd=&amp;cad=rja&amp;uact=8&amp;ved=0ahUKEwjg4aL58dLRAhXEFywKHRwtByAQjRwIBw&amp;url=https://flygtninge.kk.dk/&amp;psig=AFQjCNGtKBd-ebonv4jnKCDhFNK_H6T91A&amp;ust=1485076119491646" TargetMode="External"/><Relationship Id="rId11" Type="http://schemas.openxmlformats.org/officeDocument/2006/relationships/image" Target="../media/image2.gif"/><Relationship Id="rId5" Type="http://schemas.openxmlformats.org/officeDocument/2006/relationships/image" Target="../media/image1.emf"/><Relationship Id="rId10" Type="http://schemas.openxmlformats.org/officeDocument/2006/relationships/hyperlink" Target="http://ktk86.dk/index.php?option=com_banners&amp;task=click&amp;bid=6" TargetMode="External"/><Relationship Id="rId4" Type="http://schemas.openxmlformats.org/officeDocument/2006/relationships/oleObject" Target="../embeddings/oleObject6.bin"/><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hyperlink" Target="http://www.google.dk/url?sa=i&amp;rct=j&amp;q=&amp;esrc=s&amp;source=images&amp;cd=&amp;cad=rja&amp;uact=8&amp;ved=0ahUKEwjL2fy78tLRAhWK3SwKHSHFB0YQjRwIBw&amp;url=http://www.haderslevsvommeklub.dk/cms/ShowContentPage.aspx?ContentPageID%3D345&amp;bvm=bv.144224172,d.bGg&amp;psig=AFQjCNE5lvBV2oQ_GW4ebnWznLbEBX3JWg&amp;ust=1485076203067717" TargetMode="External"/><Relationship Id="rId13"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6.jpeg"/><Relationship Id="rId12" Type="http://schemas.openxmlformats.org/officeDocument/2006/relationships/hyperlink" Target="http://www.google.dk/url?sa=i&amp;rct=j&amp;q=&amp;esrc=s&amp;source=images&amp;cd=&amp;cad=rja&amp;uact=8&amp;ved=0ahUKEwjBi9Ls8dLRAhXC3SwKHWHgDBwQjRwIBw&amp;url=http://www.jystrupspejder.dk/node/4086&amp;psig=AFQjCNGtKBd-ebonv4jnKCDhFNK_H6T91A&amp;ust=1485076119491646" TargetMode="Externa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hyperlink" Target="https://www.google.dk/url?sa=i&amp;rct=j&amp;q=&amp;esrc=s&amp;source=images&amp;cd=&amp;cad=rja&amp;uact=8&amp;ved=0ahUKEwjg4aL58dLRAhXEFywKHRwtByAQjRwIBw&amp;url=https://flygtninge.kk.dk/&amp;psig=AFQjCNGtKBd-ebonv4jnKCDhFNK_H6T91A&amp;ust=1485076119491646" TargetMode="External"/><Relationship Id="rId11" Type="http://schemas.openxmlformats.org/officeDocument/2006/relationships/image" Target="../media/image2.gif"/><Relationship Id="rId5" Type="http://schemas.openxmlformats.org/officeDocument/2006/relationships/image" Target="../media/image1.emf"/><Relationship Id="rId10" Type="http://schemas.openxmlformats.org/officeDocument/2006/relationships/hyperlink" Target="http://ktk86.dk/index.php?option=com_banners&amp;task=click&amp;bid=6" TargetMode="External"/><Relationship Id="rId4" Type="http://schemas.openxmlformats.org/officeDocument/2006/relationships/oleObject" Target="../embeddings/oleObject7.bin"/><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nner">
            <a:hlinkClick r:id="rId2"/>
          </p:cNvPr>
          <p:cNvPicPr>
            <a:picLocks noChangeAspect="1" noChangeArrowheads="1"/>
          </p:cNvPicPr>
          <p:nvPr/>
        </p:nvPicPr>
        <p:blipFill>
          <a:blip r:embed="rId3" cstate="print"/>
          <a:srcRect/>
          <a:stretch>
            <a:fillRect/>
          </a:stretch>
        </p:blipFill>
        <p:spPr bwMode="auto">
          <a:xfrm>
            <a:off x="3347864" y="4869160"/>
            <a:ext cx="2419350" cy="952500"/>
          </a:xfrm>
          <a:prstGeom prst="rect">
            <a:avLst/>
          </a:prstGeom>
          <a:noFill/>
        </p:spPr>
      </p:pic>
      <p:sp>
        <p:nvSpPr>
          <p:cNvPr id="4" name="Subtitle 3"/>
          <p:cNvSpPr>
            <a:spLocks noGrp="1"/>
          </p:cNvSpPr>
          <p:nvPr>
            <p:ph type="subTitle" idx="1"/>
          </p:nvPr>
        </p:nvSpPr>
        <p:spPr/>
        <p:txBody>
          <a:bodyPr/>
          <a:lstStyle/>
          <a:p>
            <a:r>
              <a:rPr lang="en-GB" dirty="0" smtClean="0"/>
              <a:t>21. </a:t>
            </a:r>
            <a:r>
              <a:rPr lang="en-GB" dirty="0" err="1" smtClean="0"/>
              <a:t>Januar</a:t>
            </a:r>
            <a:r>
              <a:rPr lang="en-GB" dirty="0" smtClean="0"/>
              <a:t> 2017</a:t>
            </a:r>
            <a:endParaRPr lang="en-GB" dirty="0"/>
          </a:p>
        </p:txBody>
      </p:sp>
      <p:sp>
        <p:nvSpPr>
          <p:cNvPr id="5" name="Title 4"/>
          <p:cNvSpPr>
            <a:spLocks noGrp="1"/>
          </p:cNvSpPr>
          <p:nvPr>
            <p:ph type="ctrTitle"/>
          </p:nvPr>
        </p:nvSpPr>
        <p:spPr/>
        <p:txBody>
          <a:bodyPr/>
          <a:lstStyle/>
          <a:p>
            <a:r>
              <a:rPr lang="en-GB" dirty="0" err="1" smtClean="0"/>
              <a:t>Generalforsamling</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a-DK" sz="4000" dirty="0" smtClean="0"/>
              <a:t> 3. KTK86 Regnskab </a:t>
            </a:r>
            <a:br>
              <a:rPr lang="da-DK" sz="4000" dirty="0" smtClean="0"/>
            </a:br>
            <a:r>
              <a:rPr lang="da-DK" sz="4000" dirty="0" smtClean="0"/>
              <a:t>for 2016 - resultat</a:t>
            </a:r>
            <a:endParaRPr lang="da-DK" sz="4000" dirty="0"/>
          </a:p>
        </p:txBody>
      </p:sp>
      <p:pic>
        <p:nvPicPr>
          <p:cNvPr id="5"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graphicFrame>
        <p:nvGraphicFramePr>
          <p:cNvPr id="3" name="Table 2"/>
          <p:cNvGraphicFramePr>
            <a:graphicFrameLocks noGrp="1"/>
          </p:cNvGraphicFramePr>
          <p:nvPr/>
        </p:nvGraphicFramePr>
        <p:xfrm>
          <a:off x="1079499" y="1672431"/>
          <a:ext cx="6985002" cy="4381500"/>
        </p:xfrm>
        <a:graphic>
          <a:graphicData uri="http://schemas.openxmlformats.org/drawingml/2006/table">
            <a:tbl>
              <a:tblPr/>
              <a:tblGrid>
                <a:gridCol w="1709837"/>
                <a:gridCol w="674436"/>
                <a:gridCol w="674436"/>
                <a:gridCol w="712432"/>
                <a:gridCol w="139320"/>
                <a:gridCol w="674436"/>
                <a:gridCol w="674436"/>
                <a:gridCol w="712432"/>
                <a:gridCol w="139320"/>
                <a:gridCol w="873917"/>
              </a:tblGrid>
              <a:tr h="190500">
                <a:tc>
                  <a:txBody>
                    <a:bodyPr/>
                    <a:lstStyle/>
                    <a:p>
                      <a:pPr algn="l" fontAlgn="b"/>
                      <a:r>
                        <a:rPr lang="da-DK" sz="1100" b="0" i="0" u="none" strike="noStrike" dirty="0">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b"/>
                      <a:r>
                        <a:rPr lang="da-DK" sz="1000" b="0" i="0" u="none" strike="noStrike">
                          <a:solidFill>
                            <a:srgbClr val="000000"/>
                          </a:solidFill>
                          <a:effectLst/>
                          <a:latin typeface="Arial"/>
                        </a:rPr>
                        <a:t>Regnskab 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da-DK" sz="1000" b="0" i="0" u="none" strike="noStrike">
                          <a:solidFill>
                            <a:srgbClr val="000000"/>
                          </a:solidFill>
                          <a:effectLst/>
                          <a:latin typeface="Arial"/>
                        </a:rPr>
                        <a:t>Budget 2016</a:t>
                      </a: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90500">
                <a:tc>
                  <a:txBody>
                    <a:bodyPr/>
                    <a:lstStyle/>
                    <a:p>
                      <a:pPr algn="l" fontAlgn="b"/>
                      <a:r>
                        <a:rPr lang="da-DK" sz="1100" b="0" i="0" u="none" strike="noStrike">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da-DK" sz="1100" b="0" i="0" u="none" strike="noStrike">
                          <a:solidFill>
                            <a:srgbClr val="000000"/>
                          </a:solidFill>
                          <a:effectLst/>
                          <a:latin typeface="Calibri"/>
                        </a:rPr>
                        <a:t>Indtægt</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1000" b="0" i="0" u="none" strike="noStrike">
                          <a:solidFill>
                            <a:srgbClr val="000000"/>
                          </a:solidFill>
                          <a:effectLst/>
                          <a:latin typeface="Arial"/>
                        </a:rPr>
                        <a:t>Udgift</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1100" b="0" i="0" u="none" strike="noStrike">
                          <a:solidFill>
                            <a:srgbClr val="000000"/>
                          </a:solidFill>
                          <a:effectLst/>
                          <a:latin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1100" b="0" i="0" u="none" strike="noStrike">
                          <a:solidFill>
                            <a:srgbClr val="000000"/>
                          </a:solidFill>
                          <a:effectLst/>
                          <a:latin typeface="Calibri"/>
                        </a:rPr>
                        <a:t>Indtægt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11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a-DK" sz="1100" b="0" i="0" u="none" strike="noStrike">
                          <a:solidFill>
                            <a:srgbClr val="000000"/>
                          </a:solidFill>
                          <a:effectLst/>
                          <a:latin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da-DK" sz="1100" b="0" i="0" u="none" strike="noStrike">
                          <a:solidFill>
                            <a:srgbClr val="000000"/>
                          </a:solidFill>
                          <a:effectLst/>
                          <a:latin typeface="Calibri"/>
                        </a:rPr>
                        <a:t>Real-Budget</a:t>
                      </a: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da-DK" sz="1100" b="0" i="0" u="none" strike="noStrike">
                          <a:solidFill>
                            <a:srgbClr val="000000"/>
                          </a:solidFill>
                          <a:effectLst/>
                          <a:latin typeface="Calibri"/>
                        </a:rPr>
                        <a:t>Kontingentindtægter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da-DK" sz="1100" b="0" i="0" u="none" strike="noStrike">
                          <a:solidFill>
                            <a:srgbClr val="000000"/>
                          </a:solidFill>
                          <a:effectLst/>
                          <a:latin typeface="Calibri"/>
                        </a:rPr>
                        <a:t>415.440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da-DK" sz="1100" b="0" i="0" u="none" strike="noStrike">
                          <a:solidFill>
                            <a:srgbClr val="000000"/>
                          </a:solidFill>
                          <a:effectLst/>
                          <a:latin typeface="Calibri"/>
                        </a:rPr>
                        <a:t>415.440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a-DK" sz="1100" b="0" i="0" u="none" strike="noStrike">
                          <a:solidFill>
                            <a:srgbClr val="000000"/>
                          </a:solidFill>
                          <a:effectLst/>
                          <a:latin typeface="Calibri"/>
                        </a:rPr>
                        <a:t>440.000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da-DK" sz="1100" b="0" i="0" u="none" strike="noStrike">
                          <a:solidFill>
                            <a:srgbClr val="000000"/>
                          </a:solidFill>
                          <a:effectLst/>
                          <a:latin typeface="Calibri"/>
                        </a:rPr>
                        <a:t>440.000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a-DK" sz="1100" b="0" i="0" u="none" strike="noStrike">
                          <a:solidFill>
                            <a:srgbClr val="000000"/>
                          </a:solidFill>
                          <a:effectLst/>
                          <a:latin typeface="Calibri"/>
                        </a:rPr>
                        <a:t>-24.560</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0500">
                <a:tc>
                  <a:txBody>
                    <a:bodyPr/>
                    <a:lstStyle/>
                    <a:p>
                      <a:pPr algn="l" fontAlgn="b"/>
                      <a:r>
                        <a:rPr lang="da-DK" sz="1100" b="0" i="0" u="none" strike="noStrike">
                          <a:solidFill>
                            <a:srgbClr val="000000"/>
                          </a:solidFill>
                          <a:effectLst/>
                          <a:latin typeface="Calibri"/>
                        </a:rPr>
                        <a:t>Sponsorer - indtægter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57.500</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57.500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45.000</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45.000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12.500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Sponsorer - udgifter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5.539</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-5.539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1.000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-4.539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Dtrif - kontingent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28.200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-28.200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36.000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-36.000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7.800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Andre kontingenter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5.550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-5.550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-5.550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Stævne - indtægter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42.835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1.771</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41.064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30.000</a:t>
                      </a:r>
                    </a:p>
                  </a:txBody>
                  <a:tcPr marL="9525" marR="9525" marT="9525" marB="0" anchor="b">
                    <a:lnL>
                      <a:noFill/>
                    </a:lnL>
                    <a:lnR>
                      <a:noFill/>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30.000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11.064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Stævne - udgifter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2.000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2.000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*Træning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273.843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-273.843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309.300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-309.300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35.457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Tøj</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57.230</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54.808</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2.422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25.000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27.422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Medlemsarrangementer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9.239</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-9.239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6.000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-3.239</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Træningslejr - Tisvildeleje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14.400</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23.085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-8.685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15.000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6.315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Ungdom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15.474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-15.474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-15.474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Elite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17.060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-17.060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20.000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2.940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Klubfest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21.000</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36.774</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-15.774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10.000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-5.774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Kurser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1.000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1.000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Klubhus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75.017</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-75.017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81.810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-81.810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6.793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Administration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21.065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-21.065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17.000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-4.065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Klubmodul - komm.udvalg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20.993</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-20.993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a-DK" sz="11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da-DK" sz="1100" b="0" i="0" u="none" strike="noStrike">
                          <a:solidFill>
                            <a:srgbClr val="000000"/>
                          </a:solidFill>
                          <a:effectLst/>
                          <a:latin typeface="Calibri"/>
                        </a:rPr>
                        <a:t>-20.993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r>
              <a:tr h="190500">
                <a:tc>
                  <a:txBody>
                    <a:bodyPr/>
                    <a:lstStyle/>
                    <a:p>
                      <a:pPr algn="l" fontAlgn="b"/>
                      <a:r>
                        <a:rPr lang="da-DK" sz="1000" b="0" i="0" u="none" strike="noStrike">
                          <a:solidFill>
                            <a:srgbClr val="000000"/>
                          </a:solidFill>
                          <a:effectLst/>
                          <a:latin typeface="Arial"/>
                        </a:rPr>
                        <a:t>TTC - nedlukning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34.289</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34.289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0</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34.289</a:t>
                      </a: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90500">
                <a:tc>
                  <a:txBody>
                    <a:bodyPr/>
                    <a:lstStyle/>
                    <a:p>
                      <a:pPr algn="l" fontAlgn="b"/>
                      <a:r>
                        <a:rPr lang="da-DK" sz="1000" b="0" i="0" u="none" strike="noStrike">
                          <a:solidFill>
                            <a:srgbClr val="000000"/>
                          </a:solidFill>
                          <a:effectLst/>
                          <a:latin typeface="Arial"/>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642.693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588.418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54.275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515.000</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524.110</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-9.110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63.385</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gridSpan="10">
                  <a:txBody>
                    <a:bodyPr/>
                    <a:lstStyle/>
                    <a:p>
                      <a:pPr algn="l" fontAlgn="b"/>
                      <a:r>
                        <a:rPr lang="da-DK" sz="1000" b="0" i="0" u="none" strike="noStrike" dirty="0">
                          <a:solidFill>
                            <a:srgbClr val="000000"/>
                          </a:solidFill>
                          <a:effectLst/>
                          <a:latin typeface="Arial"/>
                        </a:rPr>
                        <a:t>* I regnskabsposten "Træning" indgår løn til træning af ungdom med 8.700 kr.</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r>
            </a:tbl>
          </a:graphicData>
        </a:graphic>
      </p:graphicFrame>
    </p:spTree>
    <p:extLst>
      <p:ext uri="{BB962C8B-B14F-4D97-AF65-F5344CB8AC3E}">
        <p14:creationId xmlns:p14="http://schemas.microsoft.com/office/powerpoint/2010/main" val="850505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a:t>3. KTK86 Regnskab </a:t>
            </a:r>
            <a:br>
              <a:rPr lang="da-DK" dirty="0"/>
            </a:br>
            <a:r>
              <a:rPr lang="da-DK" dirty="0"/>
              <a:t>for 2015 - </a:t>
            </a:r>
            <a:r>
              <a:rPr lang="da-DK" dirty="0" smtClean="0"/>
              <a:t>balance</a:t>
            </a:r>
            <a:endParaRPr lang="da-DK"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graphicFrame>
        <p:nvGraphicFramePr>
          <p:cNvPr id="3" name="Table 2"/>
          <p:cNvGraphicFramePr>
            <a:graphicFrameLocks noGrp="1"/>
          </p:cNvGraphicFramePr>
          <p:nvPr>
            <p:extLst>
              <p:ext uri="{D42A27DB-BD31-4B8C-83A1-F6EECF244321}">
                <p14:modId xmlns:p14="http://schemas.microsoft.com/office/powerpoint/2010/main" val="1964176462"/>
              </p:ext>
            </p:extLst>
          </p:nvPr>
        </p:nvGraphicFramePr>
        <p:xfrm>
          <a:off x="467545" y="1916836"/>
          <a:ext cx="8208910" cy="3931983"/>
        </p:xfrm>
        <a:graphic>
          <a:graphicData uri="http://schemas.openxmlformats.org/drawingml/2006/table">
            <a:tbl>
              <a:tblPr/>
              <a:tblGrid>
                <a:gridCol w="2918724"/>
                <a:gridCol w="833921"/>
                <a:gridCol w="833921"/>
                <a:gridCol w="833921"/>
                <a:gridCol w="833921"/>
                <a:gridCol w="977251"/>
                <a:gridCol w="977251"/>
              </a:tblGrid>
              <a:tr h="381642">
                <a:tc>
                  <a:txBody>
                    <a:bodyPr/>
                    <a:lstStyle/>
                    <a:p>
                      <a:pPr algn="l" fontAlgn="b"/>
                      <a:r>
                        <a:rPr lang="da-DK" sz="1600" b="0" i="0" u="none" strike="noStrike" dirty="0">
                          <a:solidFill>
                            <a:srgbClr val="000000"/>
                          </a:solidFill>
                          <a:effectLst/>
                          <a:latin typeface="Arial"/>
                        </a:rPr>
                        <a:t>Aktiver</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2000" b="0" i="0" u="none" strike="noStrike" dirty="0">
                          <a:solidFill>
                            <a:srgbClr val="000000"/>
                          </a:solidFill>
                          <a:effectLst/>
                          <a:latin typeface="Calibri"/>
                        </a:rPr>
                        <a:t>2016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da-DK" sz="2000" b="0" i="0" u="none" strike="noStrike" dirty="0">
                          <a:solidFill>
                            <a:srgbClr val="000000"/>
                          </a:solidFill>
                          <a:effectLst/>
                          <a:latin typeface="Calibri"/>
                        </a:rPr>
                        <a:t>2015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81642">
                <a:tc>
                  <a:txBody>
                    <a:bodyPr/>
                    <a:lstStyle/>
                    <a:p>
                      <a:pPr algn="l" fontAlgn="b"/>
                      <a:r>
                        <a:rPr lang="da-DK" sz="1600" b="0" i="0" u="none" strike="noStrike">
                          <a:solidFill>
                            <a:srgbClr val="000000"/>
                          </a:solidFill>
                          <a:effectLst/>
                          <a:latin typeface="Arial"/>
                        </a:rPr>
                        <a:t>Tilgodehavender</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a-DK" sz="2000" b="0" i="0" u="none" strike="noStrike" dirty="0">
                          <a:solidFill>
                            <a:srgbClr val="000000"/>
                          </a:solidFill>
                          <a:effectLst/>
                          <a:latin typeface="Calibri"/>
                        </a:rPr>
                        <a:t>60.939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r" fontAlgn="b"/>
                      <a:r>
                        <a:rPr lang="da-DK" sz="2000" b="0" i="0" u="none" strike="noStrike" dirty="0">
                          <a:solidFill>
                            <a:srgbClr val="000000"/>
                          </a:solidFill>
                          <a:effectLst/>
                          <a:latin typeface="Calibri"/>
                        </a:rPr>
                        <a:t>81.556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lumMod val="95000"/>
                      </a:schemeClr>
                    </a:solidFill>
                  </a:tcPr>
                </a:tc>
              </a:tr>
              <a:tr h="381642">
                <a:tc>
                  <a:txBody>
                    <a:bodyPr/>
                    <a:lstStyle/>
                    <a:p>
                      <a:pPr algn="l" fontAlgn="b"/>
                      <a:r>
                        <a:rPr lang="da-DK" sz="1600" b="0" i="0" u="none" strike="noStrike">
                          <a:solidFill>
                            <a:srgbClr val="000000"/>
                          </a:solidFill>
                          <a:effectLst/>
                          <a:latin typeface="Arial"/>
                        </a:rPr>
                        <a:t>Indestående i bank</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a-DK" sz="2000" b="0" i="0" u="none" strike="noStrike" dirty="0">
                          <a:solidFill>
                            <a:srgbClr val="000000"/>
                          </a:solidFill>
                          <a:effectLst/>
                          <a:latin typeface="Calibri"/>
                        </a:rPr>
                        <a:t>494.768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da-DK" sz="2000" b="0" i="0" u="none" strike="noStrike" dirty="0">
                          <a:solidFill>
                            <a:srgbClr val="000000"/>
                          </a:solidFill>
                          <a:effectLst/>
                          <a:latin typeface="Calibri"/>
                        </a:rPr>
                        <a:t>451.834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r>
              <a:tr h="381642">
                <a:tc>
                  <a:txBody>
                    <a:bodyPr/>
                    <a:lstStyle/>
                    <a:p>
                      <a:pPr algn="l" fontAlgn="b"/>
                      <a:r>
                        <a:rPr lang="da-DK" sz="1600" b="0" i="0" u="none" strike="noStrike">
                          <a:solidFill>
                            <a:srgbClr val="000000"/>
                          </a:solidFill>
                          <a:effectLst/>
                          <a:latin typeface="Arial"/>
                        </a:rPr>
                        <a:t>Aktiver I alt</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2000" b="0" i="0" u="none" strike="noStrike" dirty="0">
                          <a:solidFill>
                            <a:srgbClr val="000000"/>
                          </a:solidFill>
                          <a:effectLst/>
                          <a:latin typeface="Calibri"/>
                        </a:rPr>
                        <a:t>555.707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da-DK" sz="2000" b="0" i="0" u="none" strike="noStrike" dirty="0">
                          <a:solidFill>
                            <a:srgbClr val="000000"/>
                          </a:solidFill>
                          <a:effectLst/>
                          <a:latin typeface="Calibri"/>
                        </a:rPr>
                        <a:t>533.390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81642">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dirty="0">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l" fontAlgn="b"/>
                      <a:endParaRPr lang="da-DK" sz="2000" b="0" i="0" u="none" strike="noStrike" dirty="0">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lumMod val="95000"/>
                      </a:schemeClr>
                    </a:solidFill>
                  </a:tcPr>
                </a:tc>
              </a:tr>
              <a:tr h="381642">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a-DK" sz="20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b"/>
                      <a:endParaRPr lang="da-DK" sz="20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r>
              <a:tr h="381642">
                <a:tc>
                  <a:txBody>
                    <a:bodyPr/>
                    <a:lstStyle/>
                    <a:p>
                      <a:pPr algn="l" fontAlgn="b"/>
                      <a:r>
                        <a:rPr lang="da-DK" sz="1600" b="0" i="0" u="none" strike="noStrike">
                          <a:solidFill>
                            <a:srgbClr val="000000"/>
                          </a:solidFill>
                          <a:effectLst/>
                          <a:latin typeface="Arial"/>
                        </a:rPr>
                        <a:t>Passiver</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2000" b="0" i="0" u="none" strike="noStrike" dirty="0">
                          <a:solidFill>
                            <a:srgbClr val="000000"/>
                          </a:solidFill>
                          <a:effectLst/>
                          <a:latin typeface="Calibri"/>
                        </a:rPr>
                        <a:t>2016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da-DK" sz="2000" b="0" i="0" u="none" strike="noStrike" dirty="0">
                          <a:solidFill>
                            <a:srgbClr val="000000"/>
                          </a:solidFill>
                          <a:effectLst/>
                          <a:latin typeface="Calibri"/>
                        </a:rPr>
                        <a:t>2015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81642">
                <a:tc>
                  <a:txBody>
                    <a:bodyPr/>
                    <a:lstStyle/>
                    <a:p>
                      <a:pPr algn="l" fontAlgn="b"/>
                      <a:r>
                        <a:rPr lang="da-DK" sz="1600" b="0" i="0" u="none" strike="noStrike">
                          <a:solidFill>
                            <a:srgbClr val="000000"/>
                          </a:solidFill>
                          <a:effectLst/>
                          <a:latin typeface="Arial"/>
                        </a:rPr>
                        <a:t>Egenkapital</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a-DK"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da-DK" sz="2000" b="0" i="0" u="none" strike="noStrike" dirty="0">
                          <a:solidFill>
                            <a:srgbClr val="000000"/>
                          </a:solidFill>
                          <a:effectLst/>
                          <a:latin typeface="Calibri"/>
                        </a:rPr>
                        <a:t>229.827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lumMod val="75000"/>
                      </a:schemeClr>
                    </a:solidFill>
                  </a:tcPr>
                </a:tc>
                <a:tc>
                  <a:txBody>
                    <a:bodyPr/>
                    <a:lstStyle/>
                    <a:p>
                      <a:pPr algn="r" fontAlgn="b"/>
                      <a:r>
                        <a:rPr lang="da-DK" sz="2000" b="0" i="0" u="none" strike="noStrike" dirty="0">
                          <a:solidFill>
                            <a:srgbClr val="000000"/>
                          </a:solidFill>
                          <a:effectLst/>
                          <a:latin typeface="Calibri"/>
                        </a:rPr>
                        <a:t>175.551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lumMod val="95000"/>
                      </a:schemeClr>
                    </a:solidFill>
                  </a:tcPr>
                </a:tc>
              </a:tr>
              <a:tr h="381642">
                <a:tc>
                  <a:txBody>
                    <a:bodyPr/>
                    <a:lstStyle/>
                    <a:p>
                      <a:pPr algn="l" fontAlgn="b"/>
                      <a:r>
                        <a:rPr lang="da-DK" sz="1600" b="0" i="0" u="none" strike="noStrike">
                          <a:solidFill>
                            <a:srgbClr val="000000"/>
                          </a:solidFill>
                          <a:effectLst/>
                          <a:latin typeface="Arial"/>
                        </a:rPr>
                        <a:t>Overført kontingent + skyldige poster</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a-DK" sz="2000" b="0" i="0" u="none" strike="noStrike" dirty="0">
                          <a:solidFill>
                            <a:srgbClr val="000000"/>
                          </a:solidFill>
                          <a:effectLst/>
                          <a:latin typeface="Calibri"/>
                        </a:rPr>
                        <a:t>325.880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da-DK" sz="2000" b="0" i="0" u="none" strike="noStrike" dirty="0">
                          <a:solidFill>
                            <a:srgbClr val="000000"/>
                          </a:solidFill>
                          <a:effectLst/>
                          <a:latin typeface="Calibri"/>
                        </a:rPr>
                        <a:t>357.839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lumMod val="95000"/>
                      </a:schemeClr>
                    </a:solidFill>
                  </a:tcPr>
                </a:tc>
              </a:tr>
              <a:tr h="381642">
                <a:tc>
                  <a:txBody>
                    <a:bodyPr/>
                    <a:lstStyle/>
                    <a:p>
                      <a:pPr algn="l" fontAlgn="b"/>
                      <a:r>
                        <a:rPr lang="da-DK" sz="1600" b="0" i="0" u="none" strike="noStrike">
                          <a:solidFill>
                            <a:srgbClr val="000000"/>
                          </a:solidFill>
                          <a:effectLst/>
                          <a:latin typeface="Arial"/>
                        </a:rPr>
                        <a:t>Passiver I alt</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20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2000" b="0" i="0" u="none" strike="noStrike" dirty="0">
                          <a:solidFill>
                            <a:srgbClr val="000000"/>
                          </a:solidFill>
                          <a:effectLst/>
                          <a:latin typeface="Calibri"/>
                        </a:rPr>
                        <a:t>555.707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da-DK" sz="2000" b="0" i="0" u="none" strike="noStrike" dirty="0">
                          <a:solidFill>
                            <a:srgbClr val="000000"/>
                          </a:solidFill>
                          <a:effectLst/>
                          <a:latin typeface="Calibri"/>
                        </a:rPr>
                        <a:t>533.390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199825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4000" dirty="0" smtClean="0"/>
              <a:t>3. Budget 2017</a:t>
            </a:r>
            <a:endParaRPr lang="da-DK" sz="4000"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graphicFrame>
        <p:nvGraphicFramePr>
          <p:cNvPr id="3" name="Table 2"/>
          <p:cNvGraphicFramePr>
            <a:graphicFrameLocks noGrp="1"/>
          </p:cNvGraphicFramePr>
          <p:nvPr/>
        </p:nvGraphicFramePr>
        <p:xfrm>
          <a:off x="2330450" y="1662906"/>
          <a:ext cx="4483100" cy="4400550"/>
        </p:xfrm>
        <a:graphic>
          <a:graphicData uri="http://schemas.openxmlformats.org/drawingml/2006/table">
            <a:tbl>
              <a:tblPr/>
              <a:tblGrid>
                <a:gridCol w="1762803"/>
                <a:gridCol w="1322102"/>
                <a:gridCol w="1398195"/>
              </a:tblGrid>
              <a:tr h="209550">
                <a:tc>
                  <a:txBody>
                    <a:bodyPr/>
                    <a:lstStyle/>
                    <a:p>
                      <a:pPr algn="l" fontAlgn="b"/>
                      <a:r>
                        <a:rPr lang="da-DK" sz="1100" b="0" i="0" u="none" strike="noStrike">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Indtægt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Udgift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fontAlgn="b"/>
                      <a:r>
                        <a:rPr lang="da-DK" sz="1100" b="0" i="0" u="none" strike="noStrike">
                          <a:solidFill>
                            <a:srgbClr val="000000"/>
                          </a:solidFill>
                          <a:effectLst/>
                          <a:latin typeface="Calibri"/>
                        </a:rPr>
                        <a:t>Kontingentindtægter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da-DK" sz="1100" b="0" i="0" u="none" strike="noStrike">
                          <a:solidFill>
                            <a:srgbClr val="000000"/>
                          </a:solidFill>
                          <a:effectLst/>
                          <a:latin typeface="Calibri"/>
                        </a:rPr>
                        <a:t>375.000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09550">
                <a:tc>
                  <a:txBody>
                    <a:bodyPr/>
                    <a:lstStyle/>
                    <a:p>
                      <a:pPr algn="l" fontAlgn="b"/>
                      <a:r>
                        <a:rPr lang="da-DK" sz="1100" b="0" i="0" u="none" strike="noStrike">
                          <a:solidFill>
                            <a:srgbClr val="000000"/>
                          </a:solidFill>
                          <a:effectLst/>
                          <a:latin typeface="Calibri"/>
                        </a:rPr>
                        <a:t>Sponsorer - indtægter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40.000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Sponsorer - udgifter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Dtrif - kontingent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30.000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Andre kontingenter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4.000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Stævne - indtægter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40.000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Stævne - udgifter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Træning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300.000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Tøj</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30.000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Medlemsarrangementer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5.000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Træningslejr - Bornholm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Ungdom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15.000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Elite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Klubfest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15.000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Kurser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1.000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Klubhus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82.500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Administration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a-DK" sz="1100" b="0" i="0" u="none" strike="noStrike">
                          <a:solidFill>
                            <a:srgbClr val="000000"/>
                          </a:solidFill>
                          <a:effectLst/>
                          <a:latin typeface="Calibri"/>
                        </a:rPr>
                        <a:t>20.000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09550">
                <a:tc>
                  <a:txBody>
                    <a:bodyPr/>
                    <a:lstStyle/>
                    <a:p>
                      <a:pPr algn="l" fontAlgn="b"/>
                      <a:r>
                        <a:rPr lang="da-DK" sz="1100" b="0" i="0" u="none" strike="noStrike">
                          <a:solidFill>
                            <a:srgbClr val="000000"/>
                          </a:solidFill>
                          <a:effectLst/>
                          <a:latin typeface="Calibri"/>
                        </a:rPr>
                        <a:t>Klubmodul - komm.udvalg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09550">
                <a:tc>
                  <a:txBody>
                    <a:bodyPr/>
                    <a:lstStyle/>
                    <a:p>
                      <a:pPr algn="l" fontAlgn="b"/>
                      <a:r>
                        <a:rPr lang="da-DK" sz="1100" b="0" i="0" u="none" strike="noStrike">
                          <a:solidFill>
                            <a:srgbClr val="000000"/>
                          </a:solidFill>
                          <a:effectLst/>
                          <a:latin typeface="Calibri"/>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455.000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a-DK" sz="1100" b="0" i="0" u="none" strike="noStrike">
                          <a:solidFill>
                            <a:srgbClr val="000000"/>
                          </a:solidFill>
                          <a:effectLst/>
                          <a:latin typeface="Calibri"/>
                        </a:rPr>
                        <a:t>532.500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fontAlgn="b"/>
                      <a:r>
                        <a:rPr lang="da-DK" sz="1100" b="0" i="0" u="none" strike="noStrike">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da-DK" sz="1100" b="0" i="0" u="none" strike="noStrike">
                          <a:solidFill>
                            <a:srgbClr val="000000"/>
                          </a:solidFill>
                          <a:effectLst/>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a-DK" sz="1100" b="0" i="0" u="none" strike="noStrike" dirty="0">
                          <a:solidFill>
                            <a:srgbClr val="000000"/>
                          </a:solidFill>
                          <a:effectLst/>
                          <a:latin typeface="Calibri"/>
                        </a:rPr>
                        <a:t>-77.500</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62375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da-DK" sz="4000" dirty="0" smtClean="0"/>
              <a:t>4. </a:t>
            </a:r>
            <a:r>
              <a:rPr lang="da-DK" sz="4000" dirty="0"/>
              <a:t>Behandling af </a:t>
            </a:r>
            <a:r>
              <a:rPr lang="da-DK" sz="4000" dirty="0" smtClean="0"/>
              <a:t/>
            </a:r>
            <a:br>
              <a:rPr lang="da-DK" sz="4000" dirty="0" smtClean="0"/>
            </a:br>
            <a:r>
              <a:rPr lang="da-DK" sz="4000" dirty="0" smtClean="0"/>
              <a:t>indkomne forslag</a:t>
            </a:r>
            <a:endParaRPr lang="da-DK" sz="4000" dirty="0"/>
          </a:p>
        </p:txBody>
      </p:sp>
      <p:sp>
        <p:nvSpPr>
          <p:cNvPr id="3" name="Content Placeholder 2"/>
          <p:cNvSpPr>
            <a:spLocks noGrp="1"/>
          </p:cNvSpPr>
          <p:nvPr>
            <p:ph idx="1"/>
          </p:nvPr>
        </p:nvSpPr>
        <p:spPr/>
        <p:txBody>
          <a:bodyPr>
            <a:normAutofit fontScale="47500" lnSpcReduction="20000"/>
          </a:bodyPr>
          <a:lstStyle/>
          <a:p>
            <a:pPr marL="0" indent="0">
              <a:buNone/>
            </a:pPr>
            <a:r>
              <a:rPr lang="da-DK" b="1" dirty="0"/>
              <a:t>4.1 Forslag til ny dagsorden (Pkt. 10.8 i vedtægterne</a:t>
            </a:r>
            <a:r>
              <a:rPr lang="da-DK" b="1" dirty="0" smtClean="0"/>
              <a:t>)</a:t>
            </a:r>
          </a:p>
          <a:p>
            <a:r>
              <a:rPr lang="da-DK" sz="2800" dirty="0"/>
              <a:t>Det foreslås at flytte punkt 4 (Behandling af indkomne forslag) til efter valg af både bestyrelse og udvalg, da det ofte er dette punkt hvor der er mange (relevante!) diskussioner. Sidste år blev valg til udvalgene lidt nedprioriteret, da tiden løb fra os og mange medlemmer var gået. Da klubben er båret af frivillige er det vigtigt, at dette bliver prioriteret. Nedenfor er listet et forslag til en ny dagsorden. </a:t>
            </a:r>
          </a:p>
          <a:p>
            <a:r>
              <a:rPr lang="da-DK" sz="2800" dirty="0"/>
              <a:t>  </a:t>
            </a:r>
          </a:p>
          <a:p>
            <a:r>
              <a:rPr lang="da-DK" sz="2800" dirty="0"/>
              <a:t>1. Valg af dirigent</a:t>
            </a:r>
            <a:br>
              <a:rPr lang="da-DK" sz="2800" dirty="0"/>
            </a:br>
            <a:r>
              <a:rPr lang="da-DK" sz="2800" dirty="0"/>
              <a:t>2. Formandens beretning om bestyrelsens arbejde.</a:t>
            </a:r>
            <a:br>
              <a:rPr lang="da-DK" sz="2800" dirty="0"/>
            </a:br>
            <a:r>
              <a:rPr lang="da-DK" sz="2800" dirty="0"/>
              <a:t>3. Kassereren eller Formanden fremlægger det reviderede regnskab samt fremlæggelse af budget for det kommende regnskabsår.</a:t>
            </a:r>
            <a:br>
              <a:rPr lang="da-DK" sz="2800" dirty="0"/>
            </a:br>
            <a:r>
              <a:rPr lang="da-DK" sz="2800" dirty="0"/>
              <a:t>4. Valg af bestyrelse</a:t>
            </a:r>
            <a:r>
              <a:rPr lang="da-DK" sz="2800" dirty="0" smtClean="0"/>
              <a:t>:</a:t>
            </a:r>
          </a:p>
          <a:p>
            <a:pPr marL="0" indent="0">
              <a:buNone/>
            </a:pPr>
            <a:r>
              <a:rPr lang="da-DK" sz="2800" dirty="0"/>
              <a:t>	</a:t>
            </a:r>
            <a:r>
              <a:rPr lang="da-DK" sz="2800" dirty="0" smtClean="0"/>
              <a:t>– </a:t>
            </a:r>
            <a:r>
              <a:rPr lang="da-DK" sz="2800" dirty="0"/>
              <a:t>Formand (ulige år</a:t>
            </a:r>
            <a:r>
              <a:rPr lang="da-DK" sz="2800" dirty="0" smtClean="0"/>
              <a:t>)</a:t>
            </a:r>
          </a:p>
          <a:p>
            <a:pPr marL="0" indent="0">
              <a:buNone/>
            </a:pPr>
            <a:r>
              <a:rPr lang="da-DK" sz="2800" dirty="0" smtClean="0"/>
              <a:t>	– Næstformand (lige </a:t>
            </a:r>
            <a:r>
              <a:rPr lang="da-DK" sz="2800" dirty="0"/>
              <a:t>år</a:t>
            </a:r>
            <a:r>
              <a:rPr lang="da-DK" sz="2800" dirty="0" smtClean="0"/>
              <a:t>)</a:t>
            </a:r>
            <a:r>
              <a:rPr lang="da-DK" sz="2800" dirty="0"/>
              <a:t/>
            </a:r>
            <a:br>
              <a:rPr lang="da-DK" sz="2800" dirty="0"/>
            </a:br>
            <a:r>
              <a:rPr lang="da-DK" sz="2800" dirty="0" smtClean="0"/>
              <a:t>	– </a:t>
            </a:r>
            <a:r>
              <a:rPr lang="da-DK" sz="2800" dirty="0"/>
              <a:t>Kasserer (lige år)</a:t>
            </a:r>
            <a:br>
              <a:rPr lang="da-DK" sz="2800" dirty="0"/>
            </a:br>
            <a:r>
              <a:rPr lang="da-DK" sz="2800" dirty="0" smtClean="0"/>
              <a:t>	– </a:t>
            </a:r>
            <a:r>
              <a:rPr lang="da-DK" sz="2800" dirty="0"/>
              <a:t>Sekretær (ulige år)</a:t>
            </a:r>
            <a:br>
              <a:rPr lang="da-DK" sz="2800" dirty="0"/>
            </a:br>
            <a:r>
              <a:rPr lang="da-DK" sz="2800" dirty="0" smtClean="0"/>
              <a:t>	– </a:t>
            </a:r>
            <a:r>
              <a:rPr lang="da-DK" sz="2800" dirty="0"/>
              <a:t>2 Bestyrelsesmedlemmer (hhv. lige og ulige år)</a:t>
            </a:r>
            <a:br>
              <a:rPr lang="da-DK" sz="2800" dirty="0"/>
            </a:br>
            <a:r>
              <a:rPr lang="da-DK" sz="2800" dirty="0" smtClean="0"/>
              <a:t>	– </a:t>
            </a:r>
            <a:r>
              <a:rPr lang="da-DK" sz="2800" dirty="0"/>
              <a:t>2 Suppleanter </a:t>
            </a:r>
          </a:p>
          <a:p>
            <a:r>
              <a:rPr lang="da-DK" sz="2800" dirty="0"/>
              <a:t>5. Valg af revisor og revisorsuppleant </a:t>
            </a:r>
          </a:p>
          <a:p>
            <a:r>
              <a:rPr lang="da-DK" sz="2800" dirty="0"/>
              <a:t>6. Hvert udvalg aflægger beretning. Beretningen kan runddeles skriftligt ved generalforsamlingens start eller aflægges mundtligt, hvis udvalget finder      anledning dertil.</a:t>
            </a:r>
            <a:br>
              <a:rPr lang="da-DK" sz="2800" dirty="0"/>
            </a:br>
            <a:r>
              <a:rPr lang="da-DK" sz="2800" dirty="0"/>
              <a:t>7. Nedsættelse af diverse udvalg, efter behov:</a:t>
            </a:r>
            <a:br>
              <a:rPr lang="da-DK" sz="2800" dirty="0"/>
            </a:br>
            <a:r>
              <a:rPr lang="da-DK" sz="2800" dirty="0"/>
              <a:t>8. Behandling af indkomne forslag.</a:t>
            </a:r>
          </a:p>
          <a:p>
            <a:r>
              <a:rPr lang="da-DK" sz="2800" dirty="0"/>
              <a:t>9. Eventuelt.</a:t>
            </a:r>
          </a:p>
          <a:p>
            <a:endParaRPr lang="da-DK" sz="2800" dirty="0"/>
          </a:p>
          <a:p>
            <a:r>
              <a:rPr lang="da-DK" b="1" dirty="0" smtClean="0"/>
              <a:t>Forslagsstiller</a:t>
            </a:r>
            <a:r>
              <a:rPr lang="da-DK" b="1" dirty="0"/>
              <a:t>: </a:t>
            </a:r>
            <a:r>
              <a:rPr lang="da-DK" b="1" dirty="0" smtClean="0"/>
              <a:t>Helle Sommer Sahlholdt</a:t>
            </a:r>
            <a:endParaRPr lang="da-DK" sz="4000"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spTree>
    <p:extLst>
      <p:ext uri="{BB962C8B-B14F-4D97-AF65-F5344CB8AC3E}">
        <p14:creationId xmlns:p14="http://schemas.microsoft.com/office/powerpoint/2010/main" val="305475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sz="4000" dirty="0"/>
              <a:t>4. Behandling af </a:t>
            </a:r>
            <a:r>
              <a:rPr lang="da-DK" sz="4000" dirty="0" smtClean="0"/>
              <a:t/>
            </a:r>
            <a:br>
              <a:rPr lang="da-DK" sz="4000" dirty="0" smtClean="0"/>
            </a:br>
            <a:r>
              <a:rPr lang="da-DK" sz="4000" dirty="0" smtClean="0"/>
              <a:t>indkomne </a:t>
            </a:r>
            <a:r>
              <a:rPr lang="da-DK" sz="4000" dirty="0"/>
              <a:t>forslag</a:t>
            </a:r>
          </a:p>
        </p:txBody>
      </p:sp>
      <p:sp>
        <p:nvSpPr>
          <p:cNvPr id="3" name="Content Placeholder 2"/>
          <p:cNvSpPr>
            <a:spLocks noGrp="1"/>
          </p:cNvSpPr>
          <p:nvPr>
            <p:ph idx="1"/>
          </p:nvPr>
        </p:nvSpPr>
        <p:spPr/>
        <p:txBody>
          <a:bodyPr>
            <a:normAutofit fontScale="85000" lnSpcReduction="20000"/>
          </a:bodyPr>
          <a:lstStyle/>
          <a:p>
            <a:pPr marL="0" lvl="1" indent="0">
              <a:buNone/>
            </a:pPr>
            <a:r>
              <a:rPr lang="da-DK" sz="3100" b="1" dirty="0"/>
              <a:t>4.2 Optag af 4 nye æresmedlemmer </a:t>
            </a:r>
          </a:p>
          <a:p>
            <a:r>
              <a:rPr lang="da-DK" dirty="0"/>
              <a:t>Det foreslås at udnævne de 4 oprindelige stiftere af klubben til æresmedlemmer i KTK86 i forbindelse med vores 30 års jubilæum.  </a:t>
            </a:r>
          </a:p>
          <a:p>
            <a:r>
              <a:rPr lang="da-DK" dirty="0"/>
              <a:t>Indstilles som æresmedlemmer i KTK 86 til generalforsamlings afstemning</a:t>
            </a:r>
            <a:r>
              <a:rPr lang="da-DK" dirty="0" smtClean="0"/>
              <a:t>:</a:t>
            </a:r>
            <a:endParaRPr lang="da-DK" dirty="0"/>
          </a:p>
          <a:p>
            <a:pPr lvl="1"/>
            <a:r>
              <a:rPr lang="da-DK" dirty="0" err="1"/>
              <a:t>Gabor</a:t>
            </a:r>
            <a:r>
              <a:rPr lang="da-DK" dirty="0"/>
              <a:t> </a:t>
            </a:r>
            <a:r>
              <a:rPr lang="da-DK" dirty="0" err="1"/>
              <a:t>Klöczl</a:t>
            </a:r>
            <a:r>
              <a:rPr lang="da-DK" dirty="0"/>
              <a:t>  </a:t>
            </a:r>
          </a:p>
          <a:p>
            <a:pPr lvl="1"/>
            <a:r>
              <a:rPr lang="da-DK" dirty="0"/>
              <a:t>Peter Andreas </a:t>
            </a:r>
            <a:r>
              <a:rPr lang="da-DK" dirty="0" err="1"/>
              <a:t>Hartkopp</a:t>
            </a:r>
            <a:r>
              <a:rPr lang="da-DK" dirty="0"/>
              <a:t> </a:t>
            </a:r>
          </a:p>
          <a:p>
            <a:pPr lvl="1"/>
            <a:r>
              <a:rPr lang="da-DK" dirty="0"/>
              <a:t>Jan Damgaard</a:t>
            </a:r>
          </a:p>
          <a:p>
            <a:pPr lvl="1"/>
            <a:r>
              <a:rPr lang="da-DK" dirty="0"/>
              <a:t>Henrik Thorup </a:t>
            </a:r>
          </a:p>
          <a:p>
            <a:endParaRPr lang="da-DK" b="1" dirty="0" smtClean="0"/>
          </a:p>
          <a:p>
            <a:r>
              <a:rPr lang="da-DK" b="1" dirty="0" smtClean="0"/>
              <a:t>Forslagsstiller</a:t>
            </a:r>
            <a:r>
              <a:rPr lang="da-DK" b="1" dirty="0"/>
              <a:t>: </a:t>
            </a:r>
            <a:r>
              <a:rPr lang="da-DK" b="1" dirty="0" smtClean="0"/>
              <a:t>Jesper Jeberg på vegne af Bestyrelsen</a:t>
            </a:r>
            <a:endParaRPr lang="da-DK" sz="4000" dirty="0"/>
          </a:p>
          <a:p>
            <a:endParaRPr lang="da-DK"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spTree>
    <p:extLst>
      <p:ext uri="{BB962C8B-B14F-4D97-AF65-F5344CB8AC3E}">
        <p14:creationId xmlns:p14="http://schemas.microsoft.com/office/powerpoint/2010/main" val="1060638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sz="4000" dirty="0"/>
              <a:t>4. Behandling af </a:t>
            </a:r>
            <a:r>
              <a:rPr lang="da-DK" sz="4000" dirty="0" smtClean="0"/>
              <a:t/>
            </a:r>
            <a:br>
              <a:rPr lang="da-DK" sz="4000" dirty="0" smtClean="0"/>
            </a:br>
            <a:r>
              <a:rPr lang="da-DK" sz="4000" dirty="0" smtClean="0"/>
              <a:t>indkomne </a:t>
            </a:r>
            <a:r>
              <a:rPr lang="da-DK" sz="4000" dirty="0"/>
              <a:t>forslag</a:t>
            </a:r>
          </a:p>
        </p:txBody>
      </p:sp>
      <p:sp>
        <p:nvSpPr>
          <p:cNvPr id="3" name="Content Placeholder 2"/>
          <p:cNvSpPr>
            <a:spLocks noGrp="1"/>
          </p:cNvSpPr>
          <p:nvPr>
            <p:ph idx="1"/>
          </p:nvPr>
        </p:nvSpPr>
        <p:spPr/>
        <p:txBody>
          <a:bodyPr>
            <a:normAutofit fontScale="77500" lnSpcReduction="20000"/>
          </a:bodyPr>
          <a:lstStyle/>
          <a:p>
            <a:pPr marL="0" indent="0">
              <a:buNone/>
            </a:pPr>
            <a:r>
              <a:rPr lang="da-DK" sz="3400" b="1" dirty="0"/>
              <a:t>4.3 </a:t>
            </a:r>
            <a:r>
              <a:rPr lang="da-DK" sz="3400" b="1" dirty="0" smtClean="0"/>
              <a:t>Ændring af rettigheder for støttemedlemmer</a:t>
            </a:r>
          </a:p>
          <a:p>
            <a:r>
              <a:rPr lang="da-DK" dirty="0" smtClean="0"/>
              <a:t>Det </a:t>
            </a:r>
            <a:r>
              <a:rPr lang="da-DK" dirty="0"/>
              <a:t>foreslås, at støttemedlemmer fra 2017 får mulighed for at deltage i klubfesten til den pris, som festen koster uden tilskud fra KTK (altså til en højere pris).</a:t>
            </a:r>
            <a:endParaRPr lang="da-DK" sz="2800" dirty="0"/>
          </a:p>
          <a:p>
            <a:r>
              <a:rPr lang="da-DK" dirty="0"/>
              <a:t>Begrundelse: Jeg tænker, at langt de fleste, der ønsker at være støttemedlem, er tidligere medlemmer, der har lagt et arbejde i klubben, har været meget aktive og kender mange i klubben. Derfor synes jeg det ville være fint, om de kunne deltage i klubfesten. Måske vil dette være et incitament til at få flere støttemedlemmer. Jeg forestiller mig, at der ikke vil være tale om et stort antal “ekstra” deltagere til klubfesten. </a:t>
            </a:r>
            <a:endParaRPr lang="da-DK" sz="2800" dirty="0"/>
          </a:p>
          <a:p>
            <a:r>
              <a:rPr lang="da-DK" b="1" dirty="0" smtClean="0"/>
              <a:t>Forslagsstiller</a:t>
            </a:r>
            <a:r>
              <a:rPr lang="da-DK" b="1" dirty="0"/>
              <a:t>: </a:t>
            </a:r>
            <a:r>
              <a:rPr lang="da-DK" b="1" dirty="0"/>
              <a:t>Rie Buchardt </a:t>
            </a:r>
            <a:endParaRPr lang="da-DK" dirty="0" smtClean="0"/>
          </a:p>
          <a:p>
            <a:endParaRPr lang="da-DK"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spTree>
    <p:extLst>
      <p:ext uri="{BB962C8B-B14F-4D97-AF65-F5344CB8AC3E}">
        <p14:creationId xmlns:p14="http://schemas.microsoft.com/office/powerpoint/2010/main" val="183946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4000" dirty="0" smtClean="0"/>
              <a:t>5. Valg af bestyrelse</a:t>
            </a:r>
            <a:endParaRPr lang="da-DK" sz="4000" dirty="0"/>
          </a:p>
        </p:txBody>
      </p:sp>
      <p:sp>
        <p:nvSpPr>
          <p:cNvPr id="3" name="Content Placeholder 2"/>
          <p:cNvSpPr>
            <a:spLocks noGrp="1"/>
          </p:cNvSpPr>
          <p:nvPr>
            <p:ph idx="1"/>
          </p:nvPr>
        </p:nvSpPr>
        <p:spPr/>
        <p:txBody>
          <a:bodyPr>
            <a:normAutofit/>
          </a:bodyPr>
          <a:lstStyle/>
          <a:p>
            <a:pPr lvl="1"/>
            <a:r>
              <a:rPr lang="da-DK" b="1" dirty="0"/>
              <a:t>Formand</a:t>
            </a:r>
            <a:r>
              <a:rPr lang="da-DK" dirty="0"/>
              <a:t> (Rebecca – på valg)</a:t>
            </a:r>
          </a:p>
          <a:p>
            <a:pPr lvl="1"/>
            <a:r>
              <a:rPr lang="da-DK" b="1" dirty="0" smtClean="0"/>
              <a:t>Sekretær</a:t>
            </a:r>
            <a:r>
              <a:rPr lang="da-DK" dirty="0" smtClean="0"/>
              <a:t> </a:t>
            </a:r>
            <a:r>
              <a:rPr lang="da-DK" dirty="0"/>
              <a:t>(Ulla – på valg)</a:t>
            </a:r>
          </a:p>
          <a:p>
            <a:pPr lvl="1"/>
            <a:r>
              <a:rPr lang="da-DK" b="1" dirty="0" smtClean="0"/>
              <a:t>Bestyrelsesmedlem</a:t>
            </a:r>
            <a:r>
              <a:rPr lang="da-DK" dirty="0" smtClean="0"/>
              <a:t> </a:t>
            </a:r>
            <a:r>
              <a:rPr lang="da-DK" dirty="0"/>
              <a:t>(Jesper - på valg)</a:t>
            </a:r>
          </a:p>
          <a:p>
            <a:pPr lvl="1"/>
            <a:r>
              <a:rPr lang="da-DK" b="1" dirty="0"/>
              <a:t>Medlemssekretær</a:t>
            </a:r>
            <a:r>
              <a:rPr lang="da-DK" dirty="0"/>
              <a:t> (Anne – på valg)</a:t>
            </a:r>
          </a:p>
          <a:p>
            <a:pPr lvl="1"/>
            <a:r>
              <a:rPr lang="nb-NO" b="1" dirty="0" smtClean="0"/>
              <a:t>Suppleant</a:t>
            </a:r>
            <a:r>
              <a:rPr lang="nb-NO" dirty="0" smtClean="0"/>
              <a:t> </a:t>
            </a:r>
            <a:r>
              <a:rPr lang="nb-NO" dirty="0"/>
              <a:t>(På valg – 2 år</a:t>
            </a:r>
            <a:r>
              <a:rPr lang="nb-NO" dirty="0" smtClean="0"/>
              <a:t>)</a:t>
            </a:r>
            <a:endParaRPr lang="da-DK"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spTree>
    <p:extLst>
      <p:ext uri="{BB962C8B-B14F-4D97-AF65-F5344CB8AC3E}">
        <p14:creationId xmlns:p14="http://schemas.microsoft.com/office/powerpoint/2010/main" val="1386645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6. Valg af revisor og revisorsuppleant</a:t>
            </a:r>
            <a:endParaRPr lang="da-DK" dirty="0"/>
          </a:p>
        </p:txBody>
      </p:sp>
      <p:sp>
        <p:nvSpPr>
          <p:cNvPr id="3" name="Content Placeholder 2"/>
          <p:cNvSpPr>
            <a:spLocks noGrp="1"/>
          </p:cNvSpPr>
          <p:nvPr>
            <p:ph idx="1"/>
          </p:nvPr>
        </p:nvSpPr>
        <p:spPr/>
        <p:txBody>
          <a:bodyPr/>
          <a:lstStyle/>
          <a:p>
            <a:pPr marL="342900" lvl="1" indent="-342900">
              <a:buFont typeface="Arial" pitchFamily="34" charset="0"/>
              <a:buChar char="•"/>
            </a:pPr>
            <a:r>
              <a:rPr lang="da-DK" b="1" dirty="0"/>
              <a:t>Valg af revisor og revisorsuppleant</a:t>
            </a:r>
            <a:r>
              <a:rPr lang="da-DK" dirty="0"/>
              <a:t> (Flemming Steen og Sanne Ravn – på valg)</a:t>
            </a:r>
            <a:endParaRPr lang="da-DK" sz="3600" dirty="0"/>
          </a:p>
          <a:p>
            <a:endParaRPr lang="da-DK" dirty="0"/>
          </a:p>
        </p:txBody>
      </p:sp>
    </p:spTree>
    <p:extLst>
      <p:ext uri="{BB962C8B-B14F-4D97-AF65-F5344CB8AC3E}">
        <p14:creationId xmlns:p14="http://schemas.microsoft.com/office/powerpoint/2010/main" val="349400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4000" dirty="0"/>
              <a:t>7</a:t>
            </a:r>
            <a:r>
              <a:rPr lang="da-DK" sz="4000" dirty="0" smtClean="0"/>
              <a:t>. Udvalgsberetninger</a:t>
            </a:r>
            <a:endParaRPr lang="da-DK" sz="4000"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pic>
        <p:nvPicPr>
          <p:cNvPr id="133122" name="Picture 2" descr="Image may contain: 17 people, people smiling"/>
          <p:cNvPicPr>
            <a:picLocks noChangeAspect="1" noChangeArrowheads="1"/>
          </p:cNvPicPr>
          <p:nvPr/>
        </p:nvPicPr>
        <p:blipFill rotWithShape="1">
          <a:blip r:embed="rId4">
            <a:extLst>
              <a:ext uri="{28A0092B-C50C-407E-A947-70E740481C1C}">
                <a14:useLocalDpi xmlns:a14="http://schemas.microsoft.com/office/drawing/2010/main" val="0"/>
              </a:ext>
            </a:extLst>
          </a:blip>
          <a:srcRect t="18871" b="20382"/>
          <a:stretch/>
        </p:blipFill>
        <p:spPr bwMode="auto">
          <a:xfrm>
            <a:off x="238220" y="1721277"/>
            <a:ext cx="8667560" cy="4300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401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1980368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16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da-DK" dirty="0" smtClean="0"/>
              <a:t>Aktivitetsudvalget</a:t>
            </a:r>
            <a:endParaRPr lang="da-DK" dirty="0"/>
          </a:p>
        </p:txBody>
      </p:sp>
      <p:pic>
        <p:nvPicPr>
          <p:cNvPr id="134146" name="Picture 2" descr="Image may contain: 1 per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628800"/>
            <a:ext cx="4703663" cy="4703664"/>
          </a:xfrm>
          <a:prstGeom prst="rect">
            <a:avLst/>
          </a:prstGeom>
          <a:noFill/>
          <a:extLst>
            <a:ext uri="{909E8E84-426E-40DD-AFC4-6F175D3DCCD1}">
              <a14:hiddenFill xmlns:a14="http://schemas.microsoft.com/office/drawing/2010/main">
                <a:solidFill>
                  <a:srgbClr val="FFFFFF"/>
                </a:solidFill>
              </a14:hiddenFill>
            </a:ext>
          </a:extLst>
        </p:spPr>
      </p:pic>
      <p:pic>
        <p:nvPicPr>
          <p:cNvPr id="134150" name="Picture 6" descr="Image may contain: 1 person, smiling, standing and outdoor"/>
          <p:cNvPicPr>
            <a:picLocks noChangeAspect="1" noChangeArrowheads="1"/>
          </p:cNvPicPr>
          <p:nvPr/>
        </p:nvPicPr>
        <p:blipFill rotWithShape="1">
          <a:blip r:embed="rId7">
            <a:extLst>
              <a:ext uri="{28A0092B-C50C-407E-A947-70E740481C1C}">
                <a14:useLocalDpi xmlns:a14="http://schemas.microsoft.com/office/drawing/2010/main" val="0"/>
              </a:ext>
            </a:extLst>
          </a:blip>
          <a:srcRect t="23663"/>
          <a:stretch/>
        </p:blipFill>
        <p:spPr bwMode="auto">
          <a:xfrm>
            <a:off x="4932040" y="1919701"/>
            <a:ext cx="4049688" cy="4121862"/>
          </a:xfrm>
          <a:prstGeom prst="rect">
            <a:avLst/>
          </a:prstGeom>
          <a:noFill/>
          <a:extLst>
            <a:ext uri="{909E8E84-426E-40DD-AFC4-6F175D3DCCD1}">
              <a14:hiddenFill xmlns:a14="http://schemas.microsoft.com/office/drawing/2010/main">
                <a:solidFill>
                  <a:srgbClr val="FFFFFF"/>
                </a:solidFill>
              </a14:hiddenFill>
            </a:ext>
          </a:extLst>
        </p:spPr>
      </p:pic>
      <p:pic>
        <p:nvPicPr>
          <p:cNvPr id="134148" name="Picture 4" descr="Image may contain: 3 people"/>
          <p:cNvPicPr>
            <a:picLocks noChangeAspect="1" noChangeArrowheads="1"/>
          </p:cNvPicPr>
          <p:nvPr/>
        </p:nvPicPr>
        <p:blipFill rotWithShape="1">
          <a:blip r:embed="rId8">
            <a:extLst>
              <a:ext uri="{28A0092B-C50C-407E-A947-70E740481C1C}">
                <a14:useLocalDpi xmlns:a14="http://schemas.microsoft.com/office/drawing/2010/main" val="0"/>
              </a:ext>
            </a:extLst>
          </a:blip>
          <a:srcRect t="9004" r="54886" b="13823"/>
          <a:stretch/>
        </p:blipFill>
        <p:spPr bwMode="auto">
          <a:xfrm>
            <a:off x="3635896" y="1268760"/>
            <a:ext cx="2208719" cy="5667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36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397979309"/>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2003" name="think-cell Slide" r:id="rId4" imgW="360" imgH="360" progId="TCLayout.ActiveDocument.1">
                  <p:embed/>
                </p:oleObj>
              </mc:Choice>
              <mc:Fallback>
                <p:oleObj name="think-cell Slide" r:id="rId4" imgW="360" imgH="360" progId="TCLayout.ActiveDocument.1">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2" descr="Banner">
            <a:hlinkClick r:id="rId6"/>
          </p:cNvPr>
          <p:cNvPicPr>
            <a:picLocks noChangeAspect="1" noChangeArrowheads="1"/>
          </p:cNvPicPr>
          <p:nvPr/>
        </p:nvPicPr>
        <p:blipFill>
          <a:blip r:embed="rId7" cstate="print"/>
          <a:srcRect/>
          <a:stretch>
            <a:fillRect/>
          </a:stretch>
        </p:blipFill>
        <p:spPr bwMode="auto">
          <a:xfrm>
            <a:off x="0" y="0"/>
            <a:ext cx="1942349" cy="764704"/>
          </a:xfrm>
          <a:prstGeom prst="rect">
            <a:avLst/>
          </a:prstGeom>
          <a:noFill/>
        </p:spPr>
      </p:pic>
      <p:pic>
        <p:nvPicPr>
          <p:cNvPr id="81926" name="Picture 6" descr="http://sphotos-b.ak.fbcdn.net/hphotos-ak-snc7/399064_10151188650336413_671057937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488" y="-13027025"/>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81928" name="Picture 8" descr="http://sphotos-b.ak.fbcdn.net/hphotos-ak-snc7/399064_10151188650336413_671057937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888" y="-12874625"/>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GB" sz="4000" dirty="0" err="1" smtClean="0"/>
              <a:t>Dagsorden</a:t>
            </a:r>
            <a:endParaRPr lang="en-GB" sz="4000" dirty="0"/>
          </a:p>
        </p:txBody>
      </p:sp>
      <p:sp>
        <p:nvSpPr>
          <p:cNvPr id="6" name="Content Placeholder 5"/>
          <p:cNvSpPr>
            <a:spLocks noGrp="1"/>
          </p:cNvSpPr>
          <p:nvPr>
            <p:ph idx="1"/>
          </p:nvPr>
        </p:nvSpPr>
        <p:spPr/>
        <p:txBody>
          <a:bodyPr>
            <a:normAutofit fontScale="92500" lnSpcReduction="20000"/>
          </a:bodyPr>
          <a:lstStyle/>
          <a:p>
            <a:pPr marL="514350" indent="-514350">
              <a:buAutoNum type="arabicPeriod"/>
            </a:pPr>
            <a:r>
              <a:rPr lang="da-DK" dirty="0" smtClean="0"/>
              <a:t>Valg </a:t>
            </a:r>
            <a:r>
              <a:rPr lang="da-DK" dirty="0"/>
              <a:t>af </a:t>
            </a:r>
            <a:r>
              <a:rPr lang="da-DK" dirty="0" smtClean="0"/>
              <a:t>dirigent</a:t>
            </a:r>
          </a:p>
          <a:p>
            <a:pPr marL="514350" indent="-514350">
              <a:buAutoNum type="arabicPeriod"/>
            </a:pPr>
            <a:r>
              <a:rPr lang="da-DK" dirty="0" smtClean="0"/>
              <a:t>Formandens </a:t>
            </a:r>
            <a:r>
              <a:rPr lang="da-DK" dirty="0"/>
              <a:t>beretning om bestyrelsens </a:t>
            </a:r>
            <a:r>
              <a:rPr lang="da-DK" dirty="0" smtClean="0"/>
              <a:t>arbejde.</a:t>
            </a:r>
          </a:p>
          <a:p>
            <a:pPr marL="514350" indent="-514350">
              <a:buAutoNum type="arabicPeriod"/>
            </a:pPr>
            <a:r>
              <a:rPr lang="da-DK" dirty="0" smtClean="0"/>
              <a:t>Fremlæggelse af revideret regnskab 2016 </a:t>
            </a:r>
            <a:r>
              <a:rPr lang="da-DK" dirty="0"/>
              <a:t>samt fremlæggelse af budget for </a:t>
            </a:r>
            <a:r>
              <a:rPr lang="da-DK" dirty="0" smtClean="0"/>
              <a:t>2017</a:t>
            </a:r>
            <a:endParaRPr lang="da-DK" dirty="0"/>
          </a:p>
          <a:p>
            <a:pPr marL="0" indent="0">
              <a:buNone/>
            </a:pPr>
            <a:r>
              <a:rPr lang="da-DK" dirty="0"/>
              <a:t>4. Behandling af indkomne forslag.</a:t>
            </a:r>
          </a:p>
          <a:p>
            <a:pPr marL="0" indent="0">
              <a:buNone/>
            </a:pPr>
            <a:r>
              <a:rPr lang="da-DK" dirty="0"/>
              <a:t>5. Valg af </a:t>
            </a:r>
            <a:r>
              <a:rPr lang="da-DK" dirty="0" smtClean="0"/>
              <a:t>bestyrelse</a:t>
            </a:r>
            <a:endParaRPr lang="da-DK" dirty="0"/>
          </a:p>
          <a:p>
            <a:pPr marL="0" indent="0">
              <a:buNone/>
            </a:pPr>
            <a:r>
              <a:rPr lang="da-DK" dirty="0" smtClean="0"/>
              <a:t>6</a:t>
            </a:r>
            <a:r>
              <a:rPr lang="da-DK" dirty="0"/>
              <a:t>. Valg af revisor og revisorsuppleant.</a:t>
            </a:r>
          </a:p>
          <a:p>
            <a:pPr marL="0" indent="0">
              <a:buNone/>
            </a:pPr>
            <a:r>
              <a:rPr lang="da-DK" dirty="0"/>
              <a:t>7. </a:t>
            </a:r>
            <a:r>
              <a:rPr lang="da-DK" dirty="0" smtClean="0"/>
              <a:t>Udvalgsberetninger</a:t>
            </a:r>
            <a:endParaRPr lang="da-DK" dirty="0"/>
          </a:p>
          <a:p>
            <a:pPr marL="0" indent="0">
              <a:buNone/>
            </a:pPr>
            <a:r>
              <a:rPr lang="da-DK" dirty="0"/>
              <a:t>8. </a:t>
            </a:r>
            <a:r>
              <a:rPr lang="da-DK" dirty="0" smtClean="0"/>
              <a:t>Valg til udvalg</a:t>
            </a:r>
            <a:endParaRPr lang="da-DK" dirty="0"/>
          </a:p>
          <a:p>
            <a:pPr marL="0" indent="0">
              <a:buNone/>
            </a:pPr>
            <a:r>
              <a:rPr lang="da-DK" dirty="0"/>
              <a:t>9. Eventuelt.</a:t>
            </a:r>
          </a:p>
          <a:p>
            <a:endParaRPr lang="en-GB"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6648247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620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36199" name="Picture 7" descr="Image may contain: 1 person, outdoor and nature"/>
          <p:cNvPicPr>
            <a:picLocks noChangeAspect="1" noChangeArrowheads="1"/>
          </p:cNvPicPr>
          <p:nvPr/>
        </p:nvPicPr>
        <p:blipFill rotWithShape="1">
          <a:blip r:embed="rId6">
            <a:extLst>
              <a:ext uri="{28A0092B-C50C-407E-A947-70E740481C1C}">
                <a14:useLocalDpi xmlns:a14="http://schemas.microsoft.com/office/drawing/2010/main" val="0"/>
              </a:ext>
            </a:extLst>
          </a:blip>
          <a:srcRect l="20312" t="16028"/>
          <a:stretch/>
        </p:blipFill>
        <p:spPr bwMode="auto">
          <a:xfrm>
            <a:off x="1115616" y="1412775"/>
            <a:ext cx="3107459" cy="43660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a-DK" dirty="0" smtClean="0"/>
              <a:t>Stævneudvalget</a:t>
            </a:r>
            <a:endParaRPr lang="da-DK" dirty="0"/>
          </a:p>
        </p:txBody>
      </p:sp>
      <p:pic>
        <p:nvPicPr>
          <p:cNvPr id="102404" name="Picture 4" descr="https://scontent-arn2-1.xx.fbcdn.net/hphotos-prn2/t31.0-8/664887_366617726801409_315024678_o.jpg"/>
          <p:cNvPicPr>
            <a:picLocks noChangeAspect="1" noChangeArrowheads="1"/>
          </p:cNvPicPr>
          <p:nvPr/>
        </p:nvPicPr>
        <p:blipFill rotWithShape="1">
          <a:blip r:embed="rId7">
            <a:extLst>
              <a:ext uri="{28A0092B-C50C-407E-A947-70E740481C1C}">
                <a14:useLocalDpi xmlns:a14="http://schemas.microsoft.com/office/drawing/2010/main" val="0"/>
              </a:ext>
            </a:extLst>
          </a:blip>
          <a:srcRect l="46007"/>
          <a:stretch/>
        </p:blipFill>
        <p:spPr bwMode="auto">
          <a:xfrm>
            <a:off x="3204966" y="1412776"/>
            <a:ext cx="2709965" cy="3658892"/>
          </a:xfrm>
          <a:prstGeom prst="rect">
            <a:avLst/>
          </a:prstGeom>
          <a:noFill/>
          <a:extLst>
            <a:ext uri="{909E8E84-426E-40DD-AFC4-6F175D3DCCD1}">
              <a14:hiddenFill xmlns:a14="http://schemas.microsoft.com/office/drawing/2010/main">
                <a:solidFill>
                  <a:srgbClr val="FFFFFF"/>
                </a:solidFill>
              </a14:hiddenFill>
            </a:ext>
          </a:extLst>
        </p:spPr>
      </p:pic>
      <p:pic>
        <p:nvPicPr>
          <p:cNvPr id="102408" name="Picture 8" descr="https://scontent-arn2-1.xx.fbcdn.net/hphotos-xfa1/v/t1.0-9/10387394_10153451947166754_288372393838970298_n.jpg?oh=775d887869e316563f2991b9b5dda397&amp;oe=572C166C"/>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908" b="6529"/>
          <a:stretch/>
        </p:blipFill>
        <p:spPr bwMode="auto">
          <a:xfrm>
            <a:off x="1115616" y="3861048"/>
            <a:ext cx="3233440" cy="2734294"/>
          </a:xfrm>
          <a:prstGeom prst="rect">
            <a:avLst/>
          </a:prstGeom>
          <a:noFill/>
          <a:extLst>
            <a:ext uri="{909E8E84-426E-40DD-AFC4-6F175D3DCCD1}">
              <a14:hiddenFill xmlns:a14="http://schemas.microsoft.com/office/drawing/2010/main">
                <a:solidFill>
                  <a:srgbClr val="FFFFFF"/>
                </a:solidFill>
              </a14:hiddenFill>
            </a:ext>
          </a:extLst>
        </p:spPr>
      </p:pic>
      <p:pic>
        <p:nvPicPr>
          <p:cNvPr id="136194" name="Picture 2" descr="Image may contain: 1 pers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5674" y="1412776"/>
            <a:ext cx="3341079" cy="3383371"/>
          </a:xfrm>
          <a:prstGeom prst="rect">
            <a:avLst/>
          </a:prstGeom>
          <a:noFill/>
          <a:extLst>
            <a:ext uri="{909E8E84-426E-40DD-AFC4-6F175D3DCCD1}">
              <a14:hiddenFill xmlns:a14="http://schemas.microsoft.com/office/drawing/2010/main">
                <a:solidFill>
                  <a:srgbClr val="FFFFFF"/>
                </a:solidFill>
              </a14:hiddenFill>
            </a:ext>
          </a:extLst>
        </p:spPr>
      </p:pic>
      <p:pic>
        <p:nvPicPr>
          <p:cNvPr id="132098" name="Picture 2" descr="https://scontent-arn2-1.xx.fbcdn.net/hphotos-xft1/v/t1.0-9/11889571_10153444187236413_4167432856760628094_n.jpg?oh=7fd3023328f79b30329ffa5e53f80ce2&amp;oe=56FC019C"/>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9955"/>
          <a:stretch/>
        </p:blipFill>
        <p:spPr bwMode="auto">
          <a:xfrm>
            <a:off x="4223075" y="3693226"/>
            <a:ext cx="2417227" cy="2902116"/>
          </a:xfrm>
          <a:prstGeom prst="rect">
            <a:avLst/>
          </a:prstGeom>
          <a:noFill/>
          <a:extLst>
            <a:ext uri="{909E8E84-426E-40DD-AFC4-6F175D3DCCD1}">
              <a14:hiddenFill xmlns:a14="http://schemas.microsoft.com/office/drawing/2010/main">
                <a:solidFill>
                  <a:srgbClr val="FFFFFF"/>
                </a:solidFill>
              </a14:hiddenFill>
            </a:ext>
          </a:extLst>
        </p:spPr>
      </p:pic>
      <p:pic>
        <p:nvPicPr>
          <p:cNvPr id="136196" name="Picture 4" descr="Image may contain: 1 person, standing, shoes and outdoo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5995" t="21577" r="35212" b="11105"/>
          <a:stretch/>
        </p:blipFill>
        <p:spPr bwMode="auto">
          <a:xfrm>
            <a:off x="6629085" y="3429000"/>
            <a:ext cx="2407668" cy="316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60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Eliteudvalget</a:t>
            </a:r>
            <a:endParaRPr lang="da-DK" dirty="0"/>
          </a:p>
        </p:txBody>
      </p:sp>
      <p:pic>
        <p:nvPicPr>
          <p:cNvPr id="137218" name="Picture 2" descr="Image may contain: 1 person,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08"/>
            <a:ext cx="2979356" cy="4175448"/>
          </a:xfrm>
          <a:prstGeom prst="rect">
            <a:avLst/>
          </a:prstGeom>
          <a:noFill/>
          <a:extLst>
            <a:ext uri="{909E8E84-426E-40DD-AFC4-6F175D3DCCD1}">
              <a14:hiddenFill xmlns:a14="http://schemas.microsoft.com/office/drawing/2010/main">
                <a:solidFill>
                  <a:srgbClr val="FFFFFF"/>
                </a:solidFill>
              </a14:hiddenFill>
            </a:ext>
          </a:extLst>
        </p:spPr>
      </p:pic>
      <p:pic>
        <p:nvPicPr>
          <p:cNvPr id="137220" name="Picture 4" descr="Image may contain: 6 people, people smiling, people standing and outdo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230" r="26076"/>
          <a:stretch/>
        </p:blipFill>
        <p:spPr bwMode="auto">
          <a:xfrm>
            <a:off x="2750036" y="2204864"/>
            <a:ext cx="2254012" cy="4452229"/>
          </a:xfrm>
          <a:prstGeom prst="rect">
            <a:avLst/>
          </a:prstGeom>
          <a:noFill/>
          <a:extLst>
            <a:ext uri="{909E8E84-426E-40DD-AFC4-6F175D3DCCD1}">
              <a14:hiddenFill xmlns:a14="http://schemas.microsoft.com/office/drawing/2010/main">
                <a:solidFill>
                  <a:srgbClr val="FFFFFF"/>
                </a:solidFill>
              </a14:hiddenFill>
            </a:ext>
          </a:extLst>
        </p:spPr>
      </p:pic>
      <p:pic>
        <p:nvPicPr>
          <p:cNvPr id="137222" name="Picture 6" descr="Image may contain: 1 person, standing, sky and outdoor"/>
          <p:cNvPicPr>
            <a:picLocks noChangeAspect="1" noChangeArrowheads="1"/>
          </p:cNvPicPr>
          <p:nvPr/>
        </p:nvPicPr>
        <p:blipFill rotWithShape="1">
          <a:blip r:embed="rId4">
            <a:extLst>
              <a:ext uri="{28A0092B-C50C-407E-A947-70E740481C1C}">
                <a14:useLocalDpi xmlns:a14="http://schemas.microsoft.com/office/drawing/2010/main" val="0"/>
              </a:ext>
            </a:extLst>
          </a:blip>
          <a:srcRect l="61364" t="40498" b="16764"/>
          <a:stretch/>
        </p:blipFill>
        <p:spPr bwMode="auto">
          <a:xfrm>
            <a:off x="4509058" y="1257508"/>
            <a:ext cx="2649684" cy="3907969"/>
          </a:xfrm>
          <a:prstGeom prst="rect">
            <a:avLst/>
          </a:prstGeom>
          <a:noFill/>
          <a:extLst>
            <a:ext uri="{909E8E84-426E-40DD-AFC4-6F175D3DCCD1}">
              <a14:hiddenFill xmlns:a14="http://schemas.microsoft.com/office/drawing/2010/main">
                <a:solidFill>
                  <a:srgbClr val="FFFFFF"/>
                </a:solidFill>
              </a14:hiddenFill>
            </a:ext>
          </a:extLst>
        </p:spPr>
      </p:pic>
      <p:pic>
        <p:nvPicPr>
          <p:cNvPr id="137224" name="Picture 8" descr="Image may contain: 1 person, standing, sunglasses, text and outdoor"/>
          <p:cNvPicPr>
            <a:picLocks noChangeAspect="1" noChangeArrowheads="1"/>
          </p:cNvPicPr>
          <p:nvPr/>
        </p:nvPicPr>
        <p:blipFill rotWithShape="1">
          <a:blip r:embed="rId5">
            <a:extLst>
              <a:ext uri="{28A0092B-C50C-407E-A947-70E740481C1C}">
                <a14:useLocalDpi xmlns:a14="http://schemas.microsoft.com/office/drawing/2010/main" val="0"/>
              </a:ext>
            </a:extLst>
          </a:blip>
          <a:srcRect l="28158" r="17494"/>
          <a:stretch/>
        </p:blipFill>
        <p:spPr bwMode="auto">
          <a:xfrm>
            <a:off x="6588224" y="1257508"/>
            <a:ext cx="1904209" cy="5255569"/>
          </a:xfrm>
          <a:prstGeom prst="rect">
            <a:avLst/>
          </a:prstGeom>
          <a:noFill/>
          <a:extLst>
            <a:ext uri="{909E8E84-426E-40DD-AFC4-6F175D3DCCD1}">
              <a14:hiddenFill xmlns:a14="http://schemas.microsoft.com/office/drawing/2010/main">
                <a:solidFill>
                  <a:srgbClr val="FFFFFF"/>
                </a:solidFill>
              </a14:hiddenFill>
            </a:ext>
          </a:extLst>
        </p:spPr>
      </p:pic>
      <p:pic>
        <p:nvPicPr>
          <p:cNvPr id="137226" name="Picture 10" descr="Image may contain: 5 people, child and outdoor"/>
          <p:cNvPicPr>
            <a:picLocks noChangeAspect="1" noChangeArrowheads="1"/>
          </p:cNvPicPr>
          <p:nvPr/>
        </p:nvPicPr>
        <p:blipFill rotWithShape="1">
          <a:blip r:embed="rId6">
            <a:extLst>
              <a:ext uri="{28A0092B-C50C-407E-A947-70E740481C1C}">
                <a14:useLocalDpi xmlns:a14="http://schemas.microsoft.com/office/drawing/2010/main" val="0"/>
              </a:ext>
            </a:extLst>
          </a:blip>
          <a:srcRect l="63551" t="8691" r="9149" b="14276"/>
          <a:stretch/>
        </p:blipFill>
        <p:spPr bwMode="auto">
          <a:xfrm>
            <a:off x="4716016" y="3940245"/>
            <a:ext cx="1290598" cy="27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72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3231"/>
            <a:ext cx="7591108" cy="937002"/>
          </a:xfrm>
          <a:prstGeom prst="rect">
            <a:avLst/>
          </a:prstGeom>
          <a:solidFill>
            <a:srgbClr val="E100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rgbClr val="FFFFFF"/>
                </a:solidFill>
                <a:latin typeface="Calibri"/>
                <a:cs typeface="Calibri"/>
              </a:rPr>
              <a:t>  KTK86 </a:t>
            </a:r>
            <a:r>
              <a:rPr lang="da-DK" sz="3200" b="1" dirty="0" smtClean="0">
                <a:solidFill>
                  <a:srgbClr val="FFFFFF"/>
                </a:solidFill>
                <a:latin typeface="Calibri"/>
                <a:cs typeface="Calibri"/>
              </a:rPr>
              <a:t>ELITEUDVALG</a:t>
            </a:r>
            <a:endParaRPr lang="en-US" sz="3200" b="1" dirty="0">
              <a:solidFill>
                <a:srgbClr val="FFFFFF"/>
              </a:solidFill>
              <a:latin typeface="Calibri"/>
              <a:cs typeface="Calibri"/>
            </a:endParaRPr>
          </a:p>
        </p:txBody>
      </p:sp>
      <p:pic>
        <p:nvPicPr>
          <p:cNvPr id="8" name="Picture 7" descr="KTK86-logo rev.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3073" y="103095"/>
            <a:ext cx="1753917" cy="1368000"/>
          </a:xfrm>
          <a:prstGeom prst="rect">
            <a:avLst/>
          </a:prstGeom>
        </p:spPr>
      </p:pic>
      <p:pic>
        <p:nvPicPr>
          <p:cNvPr id="11" name="Picture 10" descr="Cover photo 2.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1859" y="5892801"/>
            <a:ext cx="2662363" cy="833805"/>
          </a:xfrm>
          <a:prstGeom prst="rect">
            <a:avLst/>
          </a:prstGeom>
        </p:spPr>
      </p:pic>
      <p:pic>
        <p:nvPicPr>
          <p:cNvPr id="7" name="Picture 6" descr="Cover photo 2.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542" y="2408766"/>
            <a:ext cx="7801815" cy="2443390"/>
          </a:xfrm>
          <a:prstGeom prst="rect">
            <a:avLst/>
          </a:prstGeom>
        </p:spPr>
      </p:pic>
      <p:sp>
        <p:nvSpPr>
          <p:cNvPr id="10" name="Rectangle 9"/>
          <p:cNvSpPr/>
          <p:nvPr/>
        </p:nvSpPr>
        <p:spPr>
          <a:xfrm>
            <a:off x="-12587" y="6031866"/>
            <a:ext cx="6102574" cy="622590"/>
          </a:xfrm>
          <a:prstGeom prst="rect">
            <a:avLst/>
          </a:prstGeom>
          <a:solidFill>
            <a:srgbClr val="E100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smtClean="0">
                <a:solidFill>
                  <a:srgbClr val="FFFFFF"/>
                </a:solidFill>
                <a:latin typeface="Calibri"/>
                <a:cs typeface="Calibri"/>
              </a:rPr>
              <a:t>  SLIDE 1/4</a:t>
            </a:r>
            <a:endParaRPr lang="en-US" sz="1400" b="1" dirty="0">
              <a:solidFill>
                <a:srgbClr val="FFFFFF"/>
              </a:solidFill>
              <a:latin typeface="Calibri"/>
              <a:cs typeface="Calibri"/>
            </a:endParaRPr>
          </a:p>
        </p:txBody>
      </p:sp>
    </p:spTree>
    <p:extLst>
      <p:ext uri="{BB962C8B-B14F-4D97-AF65-F5344CB8AC3E}">
        <p14:creationId xmlns:p14="http://schemas.microsoft.com/office/powerpoint/2010/main" val="4042869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3231"/>
            <a:ext cx="7591108" cy="937002"/>
          </a:xfrm>
          <a:prstGeom prst="rect">
            <a:avLst/>
          </a:prstGeom>
          <a:solidFill>
            <a:srgbClr val="E100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rgbClr val="FFFFFF"/>
                </a:solidFill>
                <a:latin typeface="Calibri"/>
                <a:cs typeface="Calibri"/>
              </a:rPr>
              <a:t>  KTK86 </a:t>
            </a:r>
            <a:r>
              <a:rPr lang="da-DK" sz="3200" b="1" dirty="0" smtClean="0">
                <a:solidFill>
                  <a:srgbClr val="FFFFFF"/>
                </a:solidFill>
                <a:latin typeface="Calibri"/>
                <a:cs typeface="Calibri"/>
              </a:rPr>
              <a:t>ELITEUDVALG</a:t>
            </a:r>
            <a:endParaRPr lang="en-US" sz="3200" b="1" dirty="0">
              <a:solidFill>
                <a:srgbClr val="FFFFFF"/>
              </a:solidFill>
              <a:latin typeface="Calibri"/>
              <a:cs typeface="Calibri"/>
            </a:endParaRPr>
          </a:p>
        </p:txBody>
      </p:sp>
      <p:pic>
        <p:nvPicPr>
          <p:cNvPr id="8" name="Picture 7" descr="KTK86-logo rev.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3073" y="103095"/>
            <a:ext cx="1753917" cy="1368000"/>
          </a:xfrm>
          <a:prstGeom prst="rect">
            <a:avLst/>
          </a:prstGeom>
        </p:spPr>
      </p:pic>
      <p:sp>
        <p:nvSpPr>
          <p:cNvPr id="9" name="TextBox 8"/>
          <p:cNvSpPr txBox="1"/>
          <p:nvPr/>
        </p:nvSpPr>
        <p:spPr>
          <a:xfrm>
            <a:off x="482653" y="1609546"/>
            <a:ext cx="6364852" cy="4275528"/>
          </a:xfrm>
          <a:prstGeom prst="rect">
            <a:avLst/>
          </a:prstGeom>
          <a:noFill/>
        </p:spPr>
        <p:txBody>
          <a:bodyPr wrap="square" rtlCol="0">
            <a:spAutoFit/>
          </a:bodyPr>
          <a:lstStyle/>
          <a:p>
            <a:pPr>
              <a:lnSpc>
                <a:spcPct val="150000"/>
              </a:lnSpc>
            </a:pPr>
            <a:r>
              <a:rPr lang="da-DK" sz="1400" b="1" dirty="0" smtClean="0">
                <a:latin typeface="Calibri"/>
                <a:cs typeface="Calibri"/>
                <a:sym typeface="Wingdings"/>
              </a:rPr>
              <a:t>ANTAL MEDLEMMER I ELITEUDVALGET</a:t>
            </a:r>
          </a:p>
          <a:p>
            <a:pPr marL="173038">
              <a:lnSpc>
                <a:spcPct val="150000"/>
              </a:lnSpc>
              <a:tabLst>
                <a:tab pos="173038" algn="l"/>
              </a:tabLst>
            </a:pPr>
            <a:r>
              <a:rPr lang="da-DK" sz="1400" dirty="0" smtClean="0">
                <a:latin typeface="Calibri"/>
                <a:cs typeface="Calibri"/>
                <a:sym typeface="Wingdings"/>
              </a:rPr>
              <a:t>6 medlemmer i 2016 (4 ikke-elite + 2 elite)</a:t>
            </a:r>
          </a:p>
          <a:p>
            <a:pPr marL="173038">
              <a:lnSpc>
                <a:spcPct val="150000"/>
              </a:lnSpc>
              <a:tabLst>
                <a:tab pos="173038" algn="l"/>
              </a:tabLst>
            </a:pPr>
            <a:r>
              <a:rPr lang="da-DK" sz="1400" dirty="0" smtClean="0">
                <a:latin typeface="Calibri"/>
                <a:cs typeface="Calibri"/>
                <a:sym typeface="Wingdings"/>
              </a:rPr>
              <a:t>4 medlemmer fortsætter i 2017 (2 ikke-elite + 2 elite)</a:t>
            </a:r>
          </a:p>
          <a:p>
            <a:pPr>
              <a:lnSpc>
                <a:spcPct val="150000"/>
              </a:lnSpc>
            </a:pPr>
            <a:endParaRPr lang="da-DK" sz="1400" dirty="0" smtClean="0">
              <a:latin typeface="Calibri"/>
              <a:cs typeface="Calibri"/>
              <a:sym typeface="Wingdings"/>
            </a:endParaRPr>
          </a:p>
          <a:p>
            <a:pPr>
              <a:lnSpc>
                <a:spcPct val="150000"/>
              </a:lnSpc>
            </a:pPr>
            <a:r>
              <a:rPr lang="da-DK" sz="1400" b="1" dirty="0" smtClean="0">
                <a:cs typeface="Calibri"/>
                <a:sym typeface="Wingdings"/>
              </a:rPr>
              <a:t>FORMÅL</a:t>
            </a:r>
            <a:endParaRPr lang="da-DK" sz="1400" b="1" dirty="0">
              <a:cs typeface="Calibri"/>
              <a:sym typeface="Wingdings"/>
            </a:endParaRPr>
          </a:p>
          <a:p>
            <a:pPr marL="173038">
              <a:lnSpc>
                <a:spcPct val="150000"/>
              </a:lnSpc>
              <a:tabLst>
                <a:tab pos="173038" algn="l"/>
              </a:tabLst>
            </a:pPr>
            <a:r>
              <a:rPr lang="da-DK" sz="1400" dirty="0" smtClean="0">
                <a:cs typeface="Calibri"/>
                <a:sym typeface="Wingdings"/>
              </a:rPr>
              <a:t>Skabe de bedste rammer for eliteatleter til træning og konkurrence</a:t>
            </a:r>
            <a:endParaRPr lang="da-DK" sz="1400" dirty="0">
              <a:cs typeface="Calibri"/>
              <a:sym typeface="Wingdings"/>
            </a:endParaRPr>
          </a:p>
          <a:p>
            <a:pPr marL="173038">
              <a:lnSpc>
                <a:spcPct val="150000"/>
              </a:lnSpc>
              <a:tabLst>
                <a:tab pos="173038" algn="l"/>
              </a:tabLst>
            </a:pPr>
            <a:r>
              <a:rPr lang="da-DK" sz="1400" dirty="0" smtClean="0">
                <a:cs typeface="Calibri"/>
                <a:sym typeface="Wingdings"/>
              </a:rPr>
              <a:t>Skabe en elitegruppe i klubregi, der er baseret på et stærkt fællesskab</a:t>
            </a:r>
          </a:p>
          <a:p>
            <a:pPr marL="173038">
              <a:lnSpc>
                <a:spcPct val="150000"/>
              </a:lnSpc>
              <a:tabLst>
                <a:tab pos="173038" algn="l"/>
              </a:tabLst>
            </a:pPr>
            <a:r>
              <a:rPr lang="da-DK" sz="1400" dirty="0" smtClean="0">
                <a:cs typeface="Calibri"/>
                <a:sym typeface="Wingdings"/>
              </a:rPr>
              <a:t>Fastholde og styrke KTK86’s rolle i toppen af dansk triatlon</a:t>
            </a:r>
          </a:p>
          <a:p>
            <a:pPr marL="173038">
              <a:lnSpc>
                <a:spcPct val="150000"/>
              </a:lnSpc>
              <a:tabLst>
                <a:tab pos="173038" algn="l"/>
              </a:tabLst>
            </a:pPr>
            <a:r>
              <a:rPr lang="da-DK" sz="1400" dirty="0" smtClean="0">
                <a:cs typeface="Calibri"/>
                <a:sym typeface="Wingdings"/>
              </a:rPr>
              <a:t>Integrere elite og ikke-elite med henblik på øget inspiration og motivation</a:t>
            </a:r>
          </a:p>
          <a:p>
            <a:pPr>
              <a:lnSpc>
                <a:spcPct val="150000"/>
              </a:lnSpc>
            </a:pPr>
            <a:endParaRPr lang="da-DK" sz="1400" dirty="0" smtClean="0">
              <a:latin typeface="Calibri"/>
              <a:cs typeface="Calibri"/>
              <a:sym typeface="Wingdings"/>
            </a:endParaRPr>
          </a:p>
          <a:p>
            <a:pPr>
              <a:lnSpc>
                <a:spcPct val="150000"/>
              </a:lnSpc>
            </a:pPr>
            <a:r>
              <a:rPr lang="da-DK" sz="1400" b="1" dirty="0" smtClean="0">
                <a:cs typeface="Calibri"/>
                <a:sym typeface="Wingdings"/>
              </a:rPr>
              <a:t>ELITETEAM 2017</a:t>
            </a:r>
            <a:endParaRPr lang="da-DK" sz="1400" b="1" dirty="0">
              <a:cs typeface="Calibri"/>
              <a:sym typeface="Wingdings"/>
            </a:endParaRPr>
          </a:p>
          <a:p>
            <a:pPr marL="173038">
              <a:lnSpc>
                <a:spcPct val="150000"/>
              </a:lnSpc>
              <a:tabLst>
                <a:tab pos="173038" algn="l"/>
              </a:tabLst>
            </a:pPr>
            <a:r>
              <a:rPr lang="da-DK" sz="1400" dirty="0">
                <a:cs typeface="Calibri"/>
                <a:sym typeface="Wingdings"/>
              </a:rPr>
              <a:t>6 </a:t>
            </a:r>
            <a:r>
              <a:rPr lang="da-DK" sz="1400" dirty="0" smtClean="0">
                <a:cs typeface="Calibri"/>
                <a:sym typeface="Wingdings"/>
              </a:rPr>
              <a:t>A-atleter</a:t>
            </a:r>
            <a:endParaRPr lang="da-DK" sz="1400" dirty="0">
              <a:cs typeface="Calibri"/>
              <a:sym typeface="Wingdings"/>
            </a:endParaRPr>
          </a:p>
          <a:p>
            <a:pPr marL="173038">
              <a:lnSpc>
                <a:spcPct val="150000"/>
              </a:lnSpc>
              <a:tabLst>
                <a:tab pos="173038" algn="l"/>
              </a:tabLst>
            </a:pPr>
            <a:r>
              <a:rPr lang="da-DK" sz="1400" dirty="0" smtClean="0">
                <a:cs typeface="Calibri"/>
                <a:sym typeface="Wingdings"/>
              </a:rPr>
              <a:t>6 B-atleter</a:t>
            </a:r>
            <a:endParaRPr lang="da-DK" sz="1400" dirty="0">
              <a:latin typeface="Calibri"/>
              <a:cs typeface="Calibri"/>
              <a:sym typeface="Wingdings"/>
            </a:endParaRPr>
          </a:p>
        </p:txBody>
      </p:sp>
      <p:pic>
        <p:nvPicPr>
          <p:cNvPr id="11" name="Picture 10" descr="Cover photo 2.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1859" y="5892801"/>
            <a:ext cx="2662363" cy="833805"/>
          </a:xfrm>
          <a:prstGeom prst="rect">
            <a:avLst/>
          </a:prstGeom>
        </p:spPr>
      </p:pic>
      <p:sp>
        <p:nvSpPr>
          <p:cNvPr id="13" name="Rectangle 12"/>
          <p:cNvSpPr/>
          <p:nvPr/>
        </p:nvSpPr>
        <p:spPr>
          <a:xfrm>
            <a:off x="-12587" y="6031866"/>
            <a:ext cx="6102574" cy="622590"/>
          </a:xfrm>
          <a:prstGeom prst="rect">
            <a:avLst/>
          </a:prstGeom>
          <a:solidFill>
            <a:srgbClr val="E100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smtClean="0">
                <a:solidFill>
                  <a:srgbClr val="FFFFFF"/>
                </a:solidFill>
                <a:latin typeface="Calibri"/>
                <a:cs typeface="Calibri"/>
              </a:rPr>
              <a:t>  SLIDE 2/4</a:t>
            </a:r>
            <a:endParaRPr lang="en-US" sz="1400" b="1" dirty="0">
              <a:solidFill>
                <a:srgbClr val="FFFFFF"/>
              </a:solidFill>
              <a:latin typeface="Calibri"/>
              <a:cs typeface="Calibri"/>
            </a:endParaRPr>
          </a:p>
        </p:txBody>
      </p:sp>
    </p:spTree>
    <p:extLst>
      <p:ext uri="{BB962C8B-B14F-4D97-AF65-F5344CB8AC3E}">
        <p14:creationId xmlns:p14="http://schemas.microsoft.com/office/powerpoint/2010/main" val="585700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3231"/>
            <a:ext cx="7591108" cy="937002"/>
          </a:xfrm>
          <a:prstGeom prst="rect">
            <a:avLst/>
          </a:prstGeom>
          <a:solidFill>
            <a:srgbClr val="E100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rgbClr val="FFFFFF"/>
                </a:solidFill>
                <a:latin typeface="Calibri"/>
                <a:cs typeface="Calibri"/>
              </a:rPr>
              <a:t>  KTK86 </a:t>
            </a:r>
            <a:r>
              <a:rPr lang="da-DK" sz="3200" b="1" dirty="0" smtClean="0">
                <a:solidFill>
                  <a:srgbClr val="FFFFFF"/>
                </a:solidFill>
                <a:latin typeface="Calibri"/>
                <a:cs typeface="Calibri"/>
              </a:rPr>
              <a:t>ELITETEAM </a:t>
            </a:r>
            <a:r>
              <a:rPr lang="mr-IN" sz="3200" b="1" dirty="0" smtClean="0">
                <a:solidFill>
                  <a:srgbClr val="FFFFFF"/>
                </a:solidFill>
                <a:latin typeface="Calibri"/>
                <a:cs typeface="Calibri"/>
              </a:rPr>
              <a:t>–</a:t>
            </a:r>
            <a:r>
              <a:rPr lang="da-DK" sz="3200" b="1" dirty="0" smtClean="0">
                <a:solidFill>
                  <a:srgbClr val="FFFFFF"/>
                </a:solidFill>
                <a:latin typeface="Calibri"/>
                <a:cs typeface="Calibri"/>
              </a:rPr>
              <a:t> RESULTATER 2016</a:t>
            </a:r>
            <a:endParaRPr lang="en-US" sz="3200" b="1" dirty="0">
              <a:solidFill>
                <a:srgbClr val="FFFFFF"/>
              </a:solidFill>
              <a:latin typeface="Calibri"/>
              <a:cs typeface="Calibri"/>
            </a:endParaRPr>
          </a:p>
        </p:txBody>
      </p:sp>
      <p:pic>
        <p:nvPicPr>
          <p:cNvPr id="8" name="Picture 7" descr="KTK86-logo rev.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3073" y="103095"/>
            <a:ext cx="1753917" cy="1368000"/>
          </a:xfrm>
          <a:prstGeom prst="rect">
            <a:avLst/>
          </a:prstGeom>
        </p:spPr>
      </p:pic>
      <p:sp>
        <p:nvSpPr>
          <p:cNvPr id="9" name="TextBox 8"/>
          <p:cNvSpPr txBox="1"/>
          <p:nvPr/>
        </p:nvSpPr>
        <p:spPr>
          <a:xfrm>
            <a:off x="482652" y="1609546"/>
            <a:ext cx="4438403" cy="3952363"/>
          </a:xfrm>
          <a:prstGeom prst="rect">
            <a:avLst/>
          </a:prstGeom>
          <a:noFill/>
          <a:ln>
            <a:solidFill>
              <a:srgbClr val="FFFFFF"/>
            </a:solidFill>
          </a:ln>
        </p:spPr>
        <p:txBody>
          <a:bodyPr wrap="square" rtlCol="0">
            <a:spAutoFit/>
          </a:bodyPr>
          <a:lstStyle/>
          <a:p>
            <a:pPr>
              <a:lnSpc>
                <a:spcPct val="150000"/>
              </a:lnSpc>
              <a:tabLst>
                <a:tab pos="173038" algn="l"/>
              </a:tabLst>
            </a:pPr>
            <a:r>
              <a:rPr lang="da-DK" sz="1400" dirty="0" smtClean="0">
                <a:latin typeface="Calibri"/>
                <a:cs typeface="Calibri"/>
                <a:sym typeface="Wingdings"/>
              </a:rPr>
              <a:t>1. Plads DM Halv Distance Hold (kvinder)</a:t>
            </a:r>
          </a:p>
          <a:p>
            <a:pPr>
              <a:lnSpc>
                <a:spcPct val="150000"/>
              </a:lnSpc>
              <a:tabLst>
                <a:tab pos="173038" algn="l"/>
              </a:tabLst>
            </a:pPr>
            <a:r>
              <a:rPr lang="da-DK" sz="1400" dirty="0" smtClean="0">
                <a:latin typeface="Calibri"/>
                <a:cs typeface="Calibri"/>
                <a:sym typeface="Wingdings"/>
              </a:rPr>
              <a:t>2. Plads DM Sprint Hold (herrer)</a:t>
            </a:r>
          </a:p>
          <a:p>
            <a:pPr>
              <a:lnSpc>
                <a:spcPct val="150000"/>
              </a:lnSpc>
              <a:tabLst>
                <a:tab pos="173038" algn="l"/>
              </a:tabLst>
            </a:pPr>
            <a:r>
              <a:rPr lang="da-DK" sz="1400" dirty="0" smtClean="0">
                <a:latin typeface="Calibri"/>
                <a:cs typeface="Calibri"/>
                <a:sym typeface="Wingdings"/>
              </a:rPr>
              <a:t>3. Plads DM Hold Tri (herrer)</a:t>
            </a:r>
          </a:p>
          <a:p>
            <a:pPr>
              <a:lnSpc>
                <a:spcPct val="150000"/>
              </a:lnSpc>
              <a:tabLst>
                <a:tab pos="173038" algn="l"/>
              </a:tabLst>
            </a:pPr>
            <a:r>
              <a:rPr lang="da-DK" sz="1400" dirty="0" smtClean="0">
                <a:latin typeface="Calibri"/>
                <a:cs typeface="Calibri"/>
                <a:sym typeface="Wingdings"/>
              </a:rPr>
              <a:t>3/7/9. Plads DM Sprint (herrer)</a:t>
            </a:r>
          </a:p>
          <a:p>
            <a:pPr>
              <a:lnSpc>
                <a:spcPct val="150000"/>
              </a:lnSpc>
              <a:tabLst>
                <a:tab pos="173038" algn="l"/>
              </a:tabLst>
            </a:pPr>
            <a:r>
              <a:rPr lang="da-DK" sz="1400" dirty="0" smtClean="0">
                <a:latin typeface="Calibri"/>
                <a:cs typeface="Calibri"/>
                <a:sym typeface="Wingdings"/>
              </a:rPr>
              <a:t>7. Plads DM Sprint (kvinder)</a:t>
            </a:r>
          </a:p>
          <a:p>
            <a:pPr>
              <a:lnSpc>
                <a:spcPct val="150000"/>
              </a:lnSpc>
              <a:tabLst>
                <a:tab pos="173038" algn="l"/>
              </a:tabLst>
            </a:pPr>
            <a:r>
              <a:rPr lang="da-DK" sz="1400" dirty="0" smtClean="0">
                <a:latin typeface="Calibri"/>
                <a:cs typeface="Calibri"/>
                <a:sym typeface="Wingdings"/>
              </a:rPr>
              <a:t>12/13. Plads DM Tri Serien (herrer)</a:t>
            </a:r>
          </a:p>
          <a:p>
            <a:pPr>
              <a:lnSpc>
                <a:spcPct val="150000"/>
              </a:lnSpc>
              <a:tabLst>
                <a:tab pos="173038" algn="l"/>
              </a:tabLst>
            </a:pPr>
            <a:r>
              <a:rPr lang="da-DK" sz="1400" dirty="0" smtClean="0">
                <a:latin typeface="Calibri"/>
                <a:cs typeface="Calibri"/>
                <a:sym typeface="Wingdings"/>
              </a:rPr>
              <a:t>3/7. Plads DM Halv Distance (herrer)</a:t>
            </a:r>
          </a:p>
          <a:p>
            <a:pPr>
              <a:lnSpc>
                <a:spcPct val="150000"/>
              </a:lnSpc>
              <a:tabLst>
                <a:tab pos="173038" algn="l"/>
              </a:tabLst>
            </a:pPr>
            <a:r>
              <a:rPr lang="da-DK" sz="1400" dirty="0" smtClean="0">
                <a:latin typeface="Calibri"/>
                <a:cs typeface="Calibri"/>
                <a:sym typeface="Wingdings"/>
              </a:rPr>
              <a:t>7/8. Plads DM Halv Distance (kvinder)</a:t>
            </a:r>
          </a:p>
          <a:p>
            <a:pPr>
              <a:lnSpc>
                <a:spcPct val="150000"/>
              </a:lnSpc>
              <a:tabLst>
                <a:tab pos="173038" algn="l"/>
              </a:tabLst>
            </a:pPr>
            <a:r>
              <a:rPr lang="da-DK" sz="1400" dirty="0" smtClean="0">
                <a:latin typeface="Calibri"/>
                <a:cs typeface="Calibri"/>
                <a:sym typeface="Wingdings"/>
              </a:rPr>
              <a:t>Deltagelse til VM Ironman Hawaii</a:t>
            </a:r>
          </a:p>
          <a:p>
            <a:pPr>
              <a:lnSpc>
                <a:spcPct val="150000"/>
              </a:lnSpc>
              <a:tabLst>
                <a:tab pos="173038" algn="l"/>
              </a:tabLst>
            </a:pPr>
            <a:r>
              <a:rPr lang="da-DK" sz="1400" dirty="0" smtClean="0">
                <a:latin typeface="Calibri"/>
                <a:cs typeface="Calibri"/>
                <a:sym typeface="Wingdings"/>
              </a:rPr>
              <a:t>10. Plads Ironman African Championship (herrer)</a:t>
            </a:r>
          </a:p>
          <a:p>
            <a:pPr>
              <a:lnSpc>
                <a:spcPct val="150000"/>
              </a:lnSpc>
              <a:tabLst>
                <a:tab pos="173038" algn="l"/>
              </a:tabLst>
            </a:pPr>
            <a:r>
              <a:rPr lang="da-DK" sz="1400" dirty="0" smtClean="0">
                <a:latin typeface="Calibri"/>
                <a:cs typeface="Calibri"/>
                <a:sym typeface="Wingdings"/>
              </a:rPr>
              <a:t>16. Plads Ironman Lanzarote (herrer)</a:t>
            </a:r>
          </a:p>
          <a:p>
            <a:pPr>
              <a:lnSpc>
                <a:spcPct val="150000"/>
              </a:lnSpc>
              <a:tabLst>
                <a:tab pos="173038" algn="l"/>
              </a:tabLst>
            </a:pPr>
            <a:r>
              <a:rPr lang="da-DK" sz="1400" dirty="0" smtClean="0">
                <a:latin typeface="Calibri"/>
                <a:cs typeface="Calibri"/>
                <a:sym typeface="Wingdings"/>
              </a:rPr>
              <a:t>9. Plads Ironman South American Championship (kvinder)</a:t>
            </a:r>
          </a:p>
        </p:txBody>
      </p:sp>
      <p:pic>
        <p:nvPicPr>
          <p:cNvPr id="11" name="Picture 10" descr="Cover photo 2.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1859" y="5892801"/>
            <a:ext cx="2662363" cy="833805"/>
          </a:xfrm>
          <a:prstGeom prst="rect">
            <a:avLst/>
          </a:prstGeom>
        </p:spPr>
      </p:pic>
      <p:sp>
        <p:nvSpPr>
          <p:cNvPr id="13" name="Rectangle 12"/>
          <p:cNvSpPr/>
          <p:nvPr/>
        </p:nvSpPr>
        <p:spPr>
          <a:xfrm>
            <a:off x="-12587" y="6031866"/>
            <a:ext cx="6102574" cy="622590"/>
          </a:xfrm>
          <a:prstGeom prst="rect">
            <a:avLst/>
          </a:prstGeom>
          <a:solidFill>
            <a:srgbClr val="E100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smtClean="0">
                <a:solidFill>
                  <a:srgbClr val="FFFFFF"/>
                </a:solidFill>
                <a:latin typeface="Calibri"/>
                <a:cs typeface="Calibri"/>
              </a:rPr>
              <a:t>  SLIDE 3/</a:t>
            </a:r>
            <a:r>
              <a:rPr lang="en-US" sz="1400" b="1" dirty="0">
                <a:solidFill>
                  <a:srgbClr val="FFFFFF"/>
                </a:solidFill>
                <a:latin typeface="Calibri"/>
                <a:cs typeface="Calibri"/>
              </a:rPr>
              <a:t>4</a:t>
            </a:r>
          </a:p>
        </p:txBody>
      </p:sp>
      <p:sp>
        <p:nvSpPr>
          <p:cNvPr id="10" name="TextBox 9"/>
          <p:cNvSpPr txBox="1"/>
          <p:nvPr/>
        </p:nvSpPr>
        <p:spPr>
          <a:xfrm>
            <a:off x="4914711" y="1609546"/>
            <a:ext cx="4039512" cy="2982868"/>
          </a:xfrm>
          <a:prstGeom prst="rect">
            <a:avLst/>
          </a:prstGeom>
          <a:noFill/>
          <a:ln>
            <a:noFill/>
          </a:ln>
        </p:spPr>
        <p:txBody>
          <a:bodyPr wrap="square" rtlCol="0">
            <a:spAutoFit/>
          </a:bodyPr>
          <a:lstStyle/>
          <a:p>
            <a:pPr>
              <a:lnSpc>
                <a:spcPct val="150000"/>
              </a:lnSpc>
              <a:tabLst>
                <a:tab pos="173038" algn="l"/>
              </a:tabLst>
            </a:pPr>
            <a:r>
              <a:rPr lang="da-DK" sz="1400" dirty="0" smtClean="0">
                <a:latin typeface="Calibri"/>
                <a:cs typeface="Calibri"/>
                <a:sym typeface="Wingdings"/>
              </a:rPr>
              <a:t>5. Plads Ironman Asia-Pacific Championship (herrer)</a:t>
            </a:r>
          </a:p>
          <a:p>
            <a:pPr>
              <a:lnSpc>
                <a:spcPct val="150000"/>
              </a:lnSpc>
              <a:tabLst>
                <a:tab pos="173038" algn="l"/>
              </a:tabLst>
            </a:pPr>
            <a:r>
              <a:rPr lang="da-DK" sz="1400" dirty="0" smtClean="0">
                <a:latin typeface="Calibri"/>
                <a:cs typeface="Calibri"/>
                <a:sym typeface="Wingdings"/>
              </a:rPr>
              <a:t>5. Plads Challenge Iceland Halv Distance (herrer)</a:t>
            </a:r>
          </a:p>
          <a:p>
            <a:pPr>
              <a:lnSpc>
                <a:spcPct val="150000"/>
              </a:lnSpc>
              <a:tabLst>
                <a:tab pos="173038" algn="l"/>
              </a:tabLst>
            </a:pPr>
            <a:r>
              <a:rPr lang="da-DK" sz="1400" dirty="0" smtClean="0">
                <a:latin typeface="Calibri"/>
                <a:cs typeface="Calibri"/>
                <a:sym typeface="Wingdings"/>
              </a:rPr>
              <a:t>30/37. Plads Europa Cups (herrer)</a:t>
            </a:r>
          </a:p>
          <a:p>
            <a:pPr>
              <a:lnSpc>
                <a:spcPct val="150000"/>
              </a:lnSpc>
              <a:tabLst>
                <a:tab pos="173038" algn="l"/>
              </a:tabLst>
            </a:pPr>
            <a:r>
              <a:rPr lang="da-DK" sz="1400" dirty="0" smtClean="0">
                <a:latin typeface="Calibri"/>
                <a:cs typeface="Calibri"/>
                <a:sym typeface="Wingdings"/>
              </a:rPr>
              <a:t>9. Plads Ironman 70.3 Weymouth (herrer)</a:t>
            </a:r>
          </a:p>
          <a:p>
            <a:pPr>
              <a:lnSpc>
                <a:spcPct val="150000"/>
              </a:lnSpc>
              <a:tabLst>
                <a:tab pos="173038" algn="l"/>
              </a:tabLst>
            </a:pPr>
            <a:r>
              <a:rPr lang="da-DK" sz="1400" dirty="0" smtClean="0">
                <a:latin typeface="Calibri"/>
                <a:cs typeface="Calibri"/>
                <a:sym typeface="Wingdings"/>
              </a:rPr>
              <a:t>6. Plads Ironman Chattanooga (herrer)</a:t>
            </a:r>
          </a:p>
          <a:p>
            <a:pPr>
              <a:lnSpc>
                <a:spcPct val="150000"/>
              </a:lnSpc>
              <a:tabLst>
                <a:tab pos="173038" algn="l"/>
              </a:tabLst>
            </a:pPr>
            <a:r>
              <a:rPr lang="da-DK" sz="1400" dirty="0" smtClean="0">
                <a:latin typeface="Calibri"/>
                <a:cs typeface="Calibri"/>
                <a:sym typeface="Wingdings"/>
              </a:rPr>
              <a:t>4/6. Plads Ironman Western Australia (herrer)</a:t>
            </a:r>
          </a:p>
          <a:p>
            <a:pPr>
              <a:lnSpc>
                <a:spcPct val="150000"/>
              </a:lnSpc>
              <a:tabLst>
                <a:tab pos="173038" algn="l"/>
              </a:tabLst>
            </a:pPr>
            <a:r>
              <a:rPr lang="da-DK" sz="1400" dirty="0" smtClean="0">
                <a:latin typeface="Calibri"/>
                <a:cs typeface="Calibri"/>
                <a:sym typeface="Wingdings"/>
              </a:rPr>
              <a:t>3. Plads Ironman 70.3 Western Australia (kvinder)</a:t>
            </a:r>
          </a:p>
          <a:p>
            <a:pPr>
              <a:lnSpc>
                <a:spcPct val="150000"/>
              </a:lnSpc>
              <a:tabLst>
                <a:tab pos="173038" algn="l"/>
              </a:tabLst>
            </a:pPr>
            <a:endParaRPr lang="da-DK" sz="1400" dirty="0">
              <a:latin typeface="Calibri"/>
              <a:cs typeface="Calibri"/>
              <a:sym typeface="Wingdings"/>
            </a:endParaRPr>
          </a:p>
          <a:p>
            <a:pPr>
              <a:lnSpc>
                <a:spcPct val="150000"/>
              </a:lnSpc>
              <a:tabLst>
                <a:tab pos="173038" algn="l"/>
              </a:tabLst>
            </a:pPr>
            <a:r>
              <a:rPr lang="da-DK" sz="1400" b="1" dirty="0" smtClean="0">
                <a:latin typeface="Calibri"/>
                <a:cs typeface="Calibri"/>
                <a:sym typeface="Wingdings"/>
              </a:rPr>
              <a:t>DM MEDALJER</a:t>
            </a:r>
          </a:p>
        </p:txBody>
      </p:sp>
      <p:pic>
        <p:nvPicPr>
          <p:cNvPr id="2" name="Picture 1"/>
          <p:cNvPicPr>
            <a:picLocks noChangeAspect="1"/>
          </p:cNvPicPr>
          <p:nvPr/>
        </p:nvPicPr>
        <p:blipFill>
          <a:blip r:embed="rId4"/>
          <a:stretch>
            <a:fillRect/>
          </a:stretch>
        </p:blipFill>
        <p:spPr>
          <a:xfrm>
            <a:off x="5535981" y="4979903"/>
            <a:ext cx="1108011" cy="712820"/>
          </a:xfrm>
          <a:prstGeom prst="rect">
            <a:avLst/>
          </a:prstGeom>
        </p:spPr>
      </p:pic>
      <p:sp>
        <p:nvSpPr>
          <p:cNvPr id="12" name="TextBox 11"/>
          <p:cNvSpPr txBox="1"/>
          <p:nvPr/>
        </p:nvSpPr>
        <p:spPr>
          <a:xfrm>
            <a:off x="5067111" y="4582358"/>
            <a:ext cx="2004201" cy="397545"/>
          </a:xfrm>
          <a:prstGeom prst="rect">
            <a:avLst/>
          </a:prstGeom>
          <a:noFill/>
          <a:ln>
            <a:noFill/>
          </a:ln>
        </p:spPr>
        <p:txBody>
          <a:bodyPr wrap="square" rtlCol="0">
            <a:spAutoFit/>
          </a:bodyPr>
          <a:lstStyle/>
          <a:p>
            <a:pPr>
              <a:lnSpc>
                <a:spcPct val="150000"/>
              </a:lnSpc>
              <a:tabLst>
                <a:tab pos="173038" algn="l"/>
              </a:tabLst>
            </a:pPr>
            <a:r>
              <a:rPr lang="da-DK" sz="1400" dirty="0">
                <a:latin typeface="Calibri"/>
                <a:cs typeface="Calibri"/>
                <a:sym typeface="Wingdings"/>
              </a:rPr>
              <a:t> </a:t>
            </a:r>
            <a:r>
              <a:rPr lang="da-DK" sz="1400" dirty="0" smtClean="0">
                <a:latin typeface="Calibri"/>
                <a:cs typeface="Calibri"/>
                <a:sym typeface="Wingdings"/>
              </a:rPr>
              <a:t>            1       1      3 </a:t>
            </a:r>
            <a:endParaRPr lang="da-DK" sz="1400" b="1" dirty="0" smtClean="0">
              <a:latin typeface="Calibri"/>
              <a:cs typeface="Calibri"/>
              <a:sym typeface="Wingdings"/>
            </a:endParaRPr>
          </a:p>
        </p:txBody>
      </p:sp>
    </p:spTree>
    <p:extLst>
      <p:ext uri="{BB962C8B-B14F-4D97-AF65-F5344CB8AC3E}">
        <p14:creationId xmlns:p14="http://schemas.microsoft.com/office/powerpoint/2010/main" val="748747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63231"/>
            <a:ext cx="7591108" cy="937002"/>
          </a:xfrm>
          <a:prstGeom prst="rect">
            <a:avLst/>
          </a:prstGeom>
          <a:solidFill>
            <a:srgbClr val="E100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rgbClr val="FFFFFF"/>
                </a:solidFill>
                <a:latin typeface="Calibri"/>
                <a:cs typeface="Calibri"/>
              </a:rPr>
              <a:t>  KTK86 ELITETEAM </a:t>
            </a:r>
            <a:r>
              <a:rPr lang="mr-IN" sz="3200" b="1" dirty="0" smtClean="0">
                <a:solidFill>
                  <a:srgbClr val="FFFFFF"/>
                </a:solidFill>
                <a:latin typeface="Calibri"/>
                <a:cs typeface="Calibri"/>
              </a:rPr>
              <a:t>–</a:t>
            </a:r>
            <a:r>
              <a:rPr lang="en-US" sz="3200" b="1" dirty="0" smtClean="0">
                <a:solidFill>
                  <a:srgbClr val="FFFFFF"/>
                </a:solidFill>
                <a:latin typeface="Calibri"/>
                <a:cs typeface="Calibri"/>
              </a:rPr>
              <a:t> RESULTATER 2016</a:t>
            </a:r>
            <a:endParaRPr lang="en-US" sz="3200" b="1" dirty="0">
              <a:solidFill>
                <a:srgbClr val="FFFFFF"/>
              </a:solidFill>
              <a:latin typeface="Calibri"/>
              <a:cs typeface="Calibri"/>
            </a:endParaRPr>
          </a:p>
        </p:txBody>
      </p:sp>
      <p:pic>
        <p:nvPicPr>
          <p:cNvPr id="8" name="Picture 7" descr="KTK86-logo rev.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3073" y="103095"/>
            <a:ext cx="1753917" cy="1368000"/>
          </a:xfrm>
          <a:prstGeom prst="rect">
            <a:avLst/>
          </a:prstGeom>
        </p:spPr>
      </p:pic>
      <p:pic>
        <p:nvPicPr>
          <p:cNvPr id="11" name="Picture 10" descr="Cover photo 2.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1859" y="5892801"/>
            <a:ext cx="2662363" cy="833805"/>
          </a:xfrm>
          <a:prstGeom prst="rect">
            <a:avLst/>
          </a:prstGeom>
        </p:spPr>
      </p:pic>
      <p:pic>
        <p:nvPicPr>
          <p:cNvPr id="3" name="Picture 2" descr="2016-05-22 21.02.3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471094"/>
            <a:ext cx="1440000" cy="1080002"/>
          </a:xfrm>
          <a:prstGeom prst="rect">
            <a:avLst/>
          </a:prstGeom>
        </p:spPr>
      </p:pic>
      <p:pic>
        <p:nvPicPr>
          <p:cNvPr id="4" name="Picture 3" descr="2016-07-07 15.06.0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9998" y="1471094"/>
            <a:ext cx="1620395" cy="1090096"/>
          </a:xfrm>
          <a:prstGeom prst="rect">
            <a:avLst/>
          </a:prstGeom>
        </p:spPr>
      </p:pic>
      <p:pic>
        <p:nvPicPr>
          <p:cNvPr id="5" name="Picture 4" descr="13178601_10208469092899156_4964223625371314063_n.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6291" y="4701002"/>
            <a:ext cx="1625077" cy="1090093"/>
          </a:xfrm>
          <a:prstGeom prst="rect">
            <a:avLst/>
          </a:prstGeom>
        </p:spPr>
      </p:pic>
      <p:pic>
        <p:nvPicPr>
          <p:cNvPr id="10" name="Picture 9" descr="20x30-KMDK0008.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4120" y="3621002"/>
            <a:ext cx="1620000" cy="1080000"/>
          </a:xfrm>
          <a:prstGeom prst="rect">
            <a:avLst/>
          </a:prstGeom>
        </p:spPr>
      </p:pic>
      <p:pic>
        <p:nvPicPr>
          <p:cNvPr id="20" name="Picture 19" descr="16145629_10210160436739968_1609271886_o.jpg"/>
          <p:cNvPicPr>
            <a:picLocks noChangeAspect="1"/>
          </p:cNvPicPr>
          <p:nvPr/>
        </p:nvPicPr>
        <p:blipFill rotWithShape="1">
          <a:blip r:embed="rId8" cstate="print">
            <a:extLst>
              <a:ext uri="{28A0092B-C50C-407E-A947-70E740481C1C}">
                <a14:useLocalDpi xmlns:a14="http://schemas.microsoft.com/office/drawing/2010/main" val="0"/>
              </a:ext>
            </a:extLst>
          </a:blip>
          <a:srcRect r="16982" b="16128"/>
          <a:stretch/>
        </p:blipFill>
        <p:spPr>
          <a:xfrm>
            <a:off x="-158747" y="3621002"/>
            <a:ext cx="1602748" cy="1080000"/>
          </a:xfrm>
          <a:prstGeom prst="rect">
            <a:avLst/>
          </a:prstGeom>
        </p:spPr>
      </p:pic>
      <p:pic>
        <p:nvPicPr>
          <p:cNvPr id="21" name="Picture 20" descr="16145427_10210160438940023_1507849733_o.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6525" y="3621001"/>
            <a:ext cx="1635540" cy="1080001"/>
          </a:xfrm>
          <a:prstGeom prst="rect">
            <a:avLst/>
          </a:prstGeom>
        </p:spPr>
      </p:pic>
      <p:pic>
        <p:nvPicPr>
          <p:cNvPr id="22" name="Picture 21" descr="16176480_10210160457780494_1088642488_n.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5878" y="3621002"/>
            <a:ext cx="1625078" cy="1080000"/>
          </a:xfrm>
          <a:prstGeom prst="rect">
            <a:avLst/>
          </a:prstGeom>
        </p:spPr>
      </p:pic>
      <p:pic>
        <p:nvPicPr>
          <p:cNvPr id="23" name="Picture 22" descr="2016-05-31 08.27.25.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0796" y="3621002"/>
            <a:ext cx="1631064" cy="1090094"/>
          </a:xfrm>
          <a:prstGeom prst="rect">
            <a:avLst/>
          </a:prstGeom>
        </p:spPr>
      </p:pic>
      <p:pic>
        <p:nvPicPr>
          <p:cNvPr id="24" name="Picture 23" descr="2016-09-05 01.44.49.jpg"/>
          <p:cNvPicPr>
            <a:picLocks noChangeAspect="1"/>
          </p:cNvPicPr>
          <p:nvPr/>
        </p:nvPicPr>
        <p:blipFill rotWithShape="1">
          <a:blip r:embed="rId12" cstate="print">
            <a:extLst>
              <a:ext uri="{28A0092B-C50C-407E-A947-70E740481C1C}">
                <a14:useLocalDpi xmlns:a14="http://schemas.microsoft.com/office/drawing/2010/main" val="0"/>
              </a:ext>
            </a:extLst>
          </a:blip>
          <a:srcRect t="21451" b="31452"/>
          <a:stretch/>
        </p:blipFill>
        <p:spPr>
          <a:xfrm>
            <a:off x="2929543" y="3621001"/>
            <a:ext cx="1731253" cy="1097250"/>
          </a:xfrm>
          <a:prstGeom prst="rect">
            <a:avLst/>
          </a:prstGeom>
        </p:spPr>
      </p:pic>
      <p:pic>
        <p:nvPicPr>
          <p:cNvPr id="25" name="Picture 24" descr="2016-05-31 08.27.47.jpg"/>
          <p:cNvPicPr>
            <a:picLocks noChangeAspect="1"/>
          </p:cNvPicPr>
          <p:nvPr/>
        </p:nvPicPr>
        <p:blipFill rotWithShape="1">
          <a:blip r:embed="rId13" cstate="print">
            <a:extLst>
              <a:ext uri="{28A0092B-C50C-407E-A947-70E740481C1C}">
                <a14:useLocalDpi xmlns:a14="http://schemas.microsoft.com/office/drawing/2010/main" val="0"/>
              </a:ext>
            </a:extLst>
          </a:blip>
          <a:srcRect l="9800" t="23146" r="23629" b="33088"/>
          <a:stretch/>
        </p:blipFill>
        <p:spPr>
          <a:xfrm>
            <a:off x="0" y="2551096"/>
            <a:ext cx="1084928" cy="1069906"/>
          </a:xfrm>
          <a:prstGeom prst="rect">
            <a:avLst/>
          </a:prstGeom>
        </p:spPr>
      </p:pic>
      <p:pic>
        <p:nvPicPr>
          <p:cNvPr id="26" name="Picture 25" descr="2016-06-06 02.18.23.jpg"/>
          <p:cNvPicPr>
            <a:picLocks noChangeAspect="1"/>
          </p:cNvPicPr>
          <p:nvPr/>
        </p:nvPicPr>
        <p:blipFill rotWithShape="1">
          <a:blip r:embed="rId14" cstate="print">
            <a:extLst>
              <a:ext uri="{28A0092B-C50C-407E-A947-70E740481C1C}">
                <a14:useLocalDpi xmlns:a14="http://schemas.microsoft.com/office/drawing/2010/main" val="0"/>
              </a:ext>
            </a:extLst>
          </a:blip>
          <a:srcRect t="15571" b="39611"/>
          <a:stretch/>
        </p:blipFill>
        <p:spPr>
          <a:xfrm>
            <a:off x="1932085" y="4701002"/>
            <a:ext cx="1795313" cy="1087274"/>
          </a:xfrm>
          <a:prstGeom prst="rect">
            <a:avLst/>
          </a:prstGeom>
        </p:spPr>
      </p:pic>
      <p:pic>
        <p:nvPicPr>
          <p:cNvPr id="27" name="Picture 26" descr="15073308_1248515641873919_8208463984136456565_n.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76056" y="2529240"/>
            <a:ext cx="1972585" cy="1091761"/>
          </a:xfrm>
          <a:prstGeom prst="rect">
            <a:avLst/>
          </a:prstGeom>
        </p:spPr>
      </p:pic>
      <p:pic>
        <p:nvPicPr>
          <p:cNvPr id="28" name="Picture 27" descr="16127998_10210160459660541_1794138662_n.jpg"/>
          <p:cNvPicPr>
            <a:picLocks noChangeAspect="1"/>
          </p:cNvPicPr>
          <p:nvPr/>
        </p:nvPicPr>
        <p:blipFill rotWithShape="1">
          <a:blip r:embed="rId16" cstate="print">
            <a:extLst>
              <a:ext uri="{28A0092B-C50C-407E-A947-70E740481C1C}">
                <a14:useLocalDpi xmlns:a14="http://schemas.microsoft.com/office/drawing/2010/main" val="0"/>
              </a:ext>
            </a:extLst>
          </a:blip>
          <a:srcRect t="18959" b="25513"/>
          <a:stretch/>
        </p:blipFill>
        <p:spPr>
          <a:xfrm>
            <a:off x="-1" y="4701002"/>
            <a:ext cx="1932086" cy="1090094"/>
          </a:xfrm>
          <a:prstGeom prst="rect">
            <a:avLst/>
          </a:prstGeom>
        </p:spPr>
      </p:pic>
      <p:pic>
        <p:nvPicPr>
          <p:cNvPr id="29" name="Picture 28" descr="16128494_10210160459260531_878675851_n.jpg"/>
          <p:cNvPicPr>
            <a:picLocks noChangeAspect="1"/>
          </p:cNvPicPr>
          <p:nvPr/>
        </p:nvPicPr>
        <p:blipFill rotWithShape="1">
          <a:blip r:embed="rId17" cstate="print">
            <a:extLst>
              <a:ext uri="{28A0092B-C50C-407E-A947-70E740481C1C}">
                <a14:useLocalDpi xmlns:a14="http://schemas.microsoft.com/office/drawing/2010/main" val="0"/>
              </a:ext>
            </a:extLst>
          </a:blip>
          <a:srcRect b="19264"/>
          <a:stretch/>
        </p:blipFill>
        <p:spPr>
          <a:xfrm>
            <a:off x="7806316" y="1471096"/>
            <a:ext cx="1535749" cy="1239910"/>
          </a:xfrm>
          <a:prstGeom prst="rect">
            <a:avLst/>
          </a:prstGeom>
        </p:spPr>
      </p:pic>
      <p:pic>
        <p:nvPicPr>
          <p:cNvPr id="30" name="Picture 29" descr="16128756_10210160436619965_766203811_n.jpg"/>
          <p:cNvPicPr>
            <a:picLocks noChangeAspect="1"/>
          </p:cNvPicPr>
          <p:nvPr/>
        </p:nvPicPr>
        <p:blipFill rotWithShape="1">
          <a:blip r:embed="rId18" cstate="print">
            <a:extLst>
              <a:ext uri="{28A0092B-C50C-407E-A947-70E740481C1C}">
                <a14:useLocalDpi xmlns:a14="http://schemas.microsoft.com/office/drawing/2010/main" val="0"/>
              </a:ext>
            </a:extLst>
          </a:blip>
          <a:srcRect t="23146"/>
          <a:stretch/>
        </p:blipFill>
        <p:spPr>
          <a:xfrm>
            <a:off x="4098364" y="2551094"/>
            <a:ext cx="1392123" cy="1069907"/>
          </a:xfrm>
          <a:prstGeom prst="rect">
            <a:avLst/>
          </a:prstGeom>
        </p:spPr>
      </p:pic>
      <p:pic>
        <p:nvPicPr>
          <p:cNvPr id="31" name="Picture 30" descr="16129659_10210160439860046_1112396757_o.jpg"/>
          <p:cNvPicPr>
            <a:picLocks noChangeAspect="1"/>
          </p:cNvPicPr>
          <p:nvPr/>
        </p:nvPicPr>
        <p:blipFill rotWithShape="1">
          <a:blip r:embed="rId19" cstate="print">
            <a:extLst>
              <a:ext uri="{28A0092B-C50C-407E-A947-70E740481C1C}">
                <a14:useLocalDpi xmlns:a14="http://schemas.microsoft.com/office/drawing/2010/main" val="0"/>
              </a:ext>
            </a:extLst>
          </a:blip>
          <a:srcRect b="20805"/>
          <a:stretch/>
        </p:blipFill>
        <p:spPr>
          <a:xfrm>
            <a:off x="3060393" y="1466116"/>
            <a:ext cx="1370000" cy="1084980"/>
          </a:xfrm>
          <a:prstGeom prst="rect">
            <a:avLst/>
          </a:prstGeom>
        </p:spPr>
      </p:pic>
      <p:pic>
        <p:nvPicPr>
          <p:cNvPr id="32" name="Picture 31" descr="16144235_10210160438700017_627638681_n.jpg"/>
          <p:cNvPicPr>
            <a:picLocks noChangeAspect="1"/>
          </p:cNvPicPr>
          <p:nvPr/>
        </p:nvPicPr>
        <p:blipFill rotWithShape="1">
          <a:blip r:embed="rId20" cstate="print">
            <a:extLst>
              <a:ext uri="{28A0092B-C50C-407E-A947-70E740481C1C}">
                <a14:useLocalDpi xmlns:a14="http://schemas.microsoft.com/office/drawing/2010/main" val="0"/>
              </a:ext>
            </a:extLst>
          </a:blip>
          <a:srcRect t="8051" b="18491"/>
          <a:stretch/>
        </p:blipFill>
        <p:spPr>
          <a:xfrm>
            <a:off x="4430392" y="1485526"/>
            <a:ext cx="1440475" cy="1058144"/>
          </a:xfrm>
          <a:prstGeom prst="rect">
            <a:avLst/>
          </a:prstGeom>
        </p:spPr>
      </p:pic>
      <p:pic>
        <p:nvPicPr>
          <p:cNvPr id="33" name="Picture 32" descr="16128851_10210160439460036_2097278320_n.jpg"/>
          <p:cNvPicPr>
            <a:picLocks noChangeAspect="1"/>
          </p:cNvPicPr>
          <p:nvPr/>
        </p:nvPicPr>
        <p:blipFill rotWithShape="1">
          <a:blip r:embed="rId21" cstate="print">
            <a:extLst>
              <a:ext uri="{28A0092B-C50C-407E-A947-70E740481C1C}">
                <a14:useLocalDpi xmlns:a14="http://schemas.microsoft.com/office/drawing/2010/main" val="0"/>
              </a:ext>
            </a:extLst>
          </a:blip>
          <a:srcRect b="21615"/>
          <a:stretch/>
        </p:blipFill>
        <p:spPr>
          <a:xfrm>
            <a:off x="5744276" y="1466116"/>
            <a:ext cx="2062040" cy="1077554"/>
          </a:xfrm>
          <a:prstGeom prst="rect">
            <a:avLst/>
          </a:prstGeom>
        </p:spPr>
      </p:pic>
      <p:pic>
        <p:nvPicPr>
          <p:cNvPr id="35" name="Picture 34" descr="16144785_10210160434179904_522657620_n.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0497" y="2561190"/>
            <a:ext cx="1637642" cy="1059811"/>
          </a:xfrm>
          <a:prstGeom prst="rect">
            <a:avLst/>
          </a:prstGeom>
        </p:spPr>
      </p:pic>
      <p:pic>
        <p:nvPicPr>
          <p:cNvPr id="34" name="Picture 33" descr="16128772_10210160438380009_163929691_n.jpg"/>
          <p:cNvPicPr>
            <a:picLocks noChangeAspect="1"/>
          </p:cNvPicPr>
          <p:nvPr/>
        </p:nvPicPr>
        <p:blipFill rotWithShape="1">
          <a:blip r:embed="rId23" cstate="print">
            <a:extLst>
              <a:ext uri="{28A0092B-C50C-407E-A947-70E740481C1C}">
                <a14:useLocalDpi xmlns:a14="http://schemas.microsoft.com/office/drawing/2010/main" val="0"/>
              </a:ext>
            </a:extLst>
          </a:blip>
          <a:srcRect l="14618" r="9934" b="27853"/>
          <a:stretch/>
        </p:blipFill>
        <p:spPr>
          <a:xfrm>
            <a:off x="2568762" y="2545850"/>
            <a:ext cx="1529601" cy="1075152"/>
          </a:xfrm>
          <a:prstGeom prst="rect">
            <a:avLst/>
          </a:prstGeom>
        </p:spPr>
      </p:pic>
      <p:pic>
        <p:nvPicPr>
          <p:cNvPr id="36" name="Picture 35" descr="16196541_10210160439260031_531834392_o.jpg"/>
          <p:cNvPicPr>
            <a:picLocks noChangeAspect="1"/>
          </p:cNvPicPr>
          <p:nvPr/>
        </p:nvPicPr>
        <p:blipFill rotWithShape="1">
          <a:blip r:embed="rId24" cstate="print">
            <a:extLst>
              <a:ext uri="{28A0092B-C50C-407E-A947-70E740481C1C}">
                <a14:useLocalDpi xmlns:a14="http://schemas.microsoft.com/office/drawing/2010/main" val="0"/>
              </a:ext>
            </a:extLst>
          </a:blip>
          <a:srcRect l="18281" r="16438" b="46601"/>
          <a:stretch/>
        </p:blipFill>
        <p:spPr>
          <a:xfrm>
            <a:off x="3712966" y="4701002"/>
            <a:ext cx="947829" cy="1087274"/>
          </a:xfrm>
          <a:prstGeom prst="rect">
            <a:avLst/>
          </a:prstGeom>
        </p:spPr>
      </p:pic>
      <p:pic>
        <p:nvPicPr>
          <p:cNvPr id="37" name="Picture 36" descr="16145383_10210160437059976_1961825898_o.jp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48641" y="2561190"/>
            <a:ext cx="1768349" cy="1069905"/>
          </a:xfrm>
          <a:prstGeom prst="rect">
            <a:avLst/>
          </a:prstGeom>
        </p:spPr>
      </p:pic>
      <p:pic>
        <p:nvPicPr>
          <p:cNvPr id="38" name="Picture 37" descr="16196943_10210160438860021_2033526573_o.jp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869274" y="4701002"/>
            <a:ext cx="1097017" cy="1097017"/>
          </a:xfrm>
          <a:prstGeom prst="rect">
            <a:avLst/>
          </a:prstGeom>
        </p:spPr>
      </p:pic>
      <p:pic>
        <p:nvPicPr>
          <p:cNvPr id="39" name="Picture 38" descr="16196156_10210160437379984_640733261_o.jpg"/>
          <p:cNvPicPr>
            <a:picLocks noChangeAspect="1"/>
          </p:cNvPicPr>
          <p:nvPr/>
        </p:nvPicPr>
        <p:blipFill rotWithShape="1">
          <a:blip r:embed="rId27" cstate="print">
            <a:extLst>
              <a:ext uri="{28A0092B-C50C-407E-A947-70E740481C1C}">
                <a14:useLocalDpi xmlns:a14="http://schemas.microsoft.com/office/drawing/2010/main" val="0"/>
              </a:ext>
            </a:extLst>
          </a:blip>
          <a:srcRect l="29616" r="18383" b="19738"/>
          <a:stretch/>
        </p:blipFill>
        <p:spPr>
          <a:xfrm>
            <a:off x="4660796" y="4709814"/>
            <a:ext cx="1083480" cy="1088205"/>
          </a:xfrm>
          <a:prstGeom prst="rect">
            <a:avLst/>
          </a:prstGeom>
        </p:spPr>
      </p:pic>
      <p:pic>
        <p:nvPicPr>
          <p:cNvPr id="40" name="Picture 39" descr="16177028_10210160459820545_214406909_n.jpg"/>
          <p:cNvPicPr>
            <a:picLocks noChangeAspect="1"/>
          </p:cNvPicPr>
          <p:nvPr/>
        </p:nvPicPr>
        <p:blipFill rotWithShape="1">
          <a:blip r:embed="rId28">
            <a:extLst>
              <a:ext uri="{28A0092B-C50C-407E-A947-70E740481C1C}">
                <a14:useLocalDpi xmlns:a14="http://schemas.microsoft.com/office/drawing/2010/main" val="0"/>
              </a:ext>
            </a:extLst>
          </a:blip>
          <a:srcRect b="19693"/>
          <a:stretch/>
        </p:blipFill>
        <p:spPr>
          <a:xfrm>
            <a:off x="5684757" y="4701002"/>
            <a:ext cx="1199551" cy="1097017"/>
          </a:xfrm>
          <a:prstGeom prst="rect">
            <a:avLst/>
          </a:prstGeom>
        </p:spPr>
      </p:pic>
      <p:sp>
        <p:nvSpPr>
          <p:cNvPr id="41" name="Rectangle 40"/>
          <p:cNvSpPr/>
          <p:nvPr/>
        </p:nvSpPr>
        <p:spPr>
          <a:xfrm>
            <a:off x="-57725" y="1343522"/>
            <a:ext cx="9591369" cy="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57725" y="5792091"/>
            <a:ext cx="9591369" cy="14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12587" y="6031866"/>
            <a:ext cx="6102574" cy="622590"/>
          </a:xfrm>
          <a:prstGeom prst="rect">
            <a:avLst/>
          </a:prstGeom>
          <a:solidFill>
            <a:srgbClr val="E100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smtClean="0">
                <a:solidFill>
                  <a:srgbClr val="FFFFFF"/>
                </a:solidFill>
                <a:latin typeface="Calibri"/>
                <a:cs typeface="Calibri"/>
              </a:rPr>
              <a:t>  SLIDE 4/4</a:t>
            </a:r>
            <a:endParaRPr lang="en-US" sz="1400" b="1" dirty="0">
              <a:solidFill>
                <a:srgbClr val="FFFFFF"/>
              </a:solidFill>
              <a:latin typeface="Calibri"/>
              <a:cs typeface="Calibri"/>
            </a:endParaRPr>
          </a:p>
        </p:txBody>
      </p:sp>
    </p:spTree>
    <p:extLst>
      <p:ext uri="{BB962C8B-B14F-4D97-AF65-F5344CB8AC3E}">
        <p14:creationId xmlns:p14="http://schemas.microsoft.com/office/powerpoint/2010/main" val="967174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nn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868863"/>
            <a:ext cx="24193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3"/>
          <p:cNvSpPr>
            <a:spLocks noGrp="1"/>
          </p:cNvSpPr>
          <p:nvPr>
            <p:ph type="subTitle" idx="1"/>
          </p:nvPr>
        </p:nvSpPr>
        <p:spPr/>
        <p:txBody>
          <a:bodyPr rtlCol="0">
            <a:normAutofit/>
          </a:bodyPr>
          <a:lstStyle/>
          <a:p>
            <a:pPr fontAlgn="auto">
              <a:spcAft>
                <a:spcPts val="0"/>
              </a:spcAft>
              <a:defRPr/>
            </a:pPr>
            <a:r>
              <a:rPr lang="en-GB" dirty="0" err="1" smtClean="0"/>
              <a:t>Beretning</a:t>
            </a:r>
            <a:r>
              <a:rPr lang="en-GB" dirty="0" smtClean="0"/>
              <a:t> 2016</a:t>
            </a:r>
            <a:endParaRPr lang="en-GB" dirty="0"/>
          </a:p>
        </p:txBody>
      </p:sp>
      <p:sp>
        <p:nvSpPr>
          <p:cNvPr id="2052" name="Title 4"/>
          <p:cNvSpPr>
            <a:spLocks noGrp="1"/>
          </p:cNvSpPr>
          <p:nvPr>
            <p:ph type="ctrTitle"/>
          </p:nvPr>
        </p:nvSpPr>
        <p:spPr/>
        <p:txBody>
          <a:bodyPr/>
          <a:lstStyle/>
          <a:p>
            <a:r>
              <a:rPr lang="en-GB" altLang="da-DK" smtClean="0"/>
              <a:t>Kommunikationsudvalget </a:t>
            </a:r>
          </a:p>
        </p:txBody>
      </p:sp>
    </p:spTree>
    <p:extLst>
      <p:ext uri="{BB962C8B-B14F-4D97-AF65-F5344CB8AC3E}">
        <p14:creationId xmlns:p14="http://schemas.microsoft.com/office/powerpoint/2010/main" val="1495325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8491"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5" name="Picture 2" descr="Bann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431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8" y="-130270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8"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8" y="-128746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itle 3"/>
          <p:cNvSpPr>
            <a:spLocks noGrp="1"/>
          </p:cNvSpPr>
          <p:nvPr>
            <p:ph type="title"/>
          </p:nvPr>
        </p:nvSpPr>
        <p:spPr/>
        <p:txBody>
          <a:bodyPr/>
          <a:lstStyle/>
          <a:p>
            <a:r>
              <a:rPr lang="en-GB" altLang="da-DK" smtClean="0"/>
              <a:t>Hvem?</a:t>
            </a:r>
          </a:p>
        </p:txBody>
      </p:sp>
      <p:pic>
        <p:nvPicPr>
          <p:cNvPr id="3079" name="Picture 2"/>
          <p:cNvPicPr>
            <a:picLocks noChangeAspect="1"/>
          </p:cNvPicPr>
          <p:nvPr/>
        </p:nvPicPr>
        <p:blipFill rotWithShape="1">
          <a:blip r:embed="rId9" cstate="print">
            <a:extLst>
              <a:ext uri="{28A0092B-C50C-407E-A947-70E740481C1C}">
                <a14:useLocalDpi xmlns:a14="http://schemas.microsoft.com/office/drawing/2010/main" val="0"/>
              </a:ext>
            </a:extLst>
          </a:blip>
          <a:srcRect t="15015"/>
          <a:stretch/>
        </p:blipFill>
        <p:spPr bwMode="auto">
          <a:xfrm>
            <a:off x="5364163" y="1247774"/>
            <a:ext cx="2755900" cy="31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4"/>
          <p:cNvPicPr>
            <a:picLocks noChangeAspect="1"/>
          </p:cNvPicPr>
          <p:nvPr/>
        </p:nvPicPr>
        <p:blipFill rotWithShape="1">
          <a:blip r:embed="rId10">
            <a:extLst>
              <a:ext uri="{28A0092B-C50C-407E-A947-70E740481C1C}">
                <a14:useLocalDpi xmlns:a14="http://schemas.microsoft.com/office/drawing/2010/main" val="0"/>
              </a:ext>
            </a:extLst>
          </a:blip>
          <a:srcRect b="15531"/>
          <a:stretch/>
        </p:blipFill>
        <p:spPr bwMode="auto">
          <a:xfrm>
            <a:off x="3132138" y="1247775"/>
            <a:ext cx="3024038" cy="441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55776" y="3716338"/>
            <a:ext cx="33005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750" y="1247775"/>
            <a:ext cx="25923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9750" y="3840163"/>
            <a:ext cx="33020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Content Placeholder 12"/>
          <p:cNvPicPr>
            <a:picLocks noGrp="1" noChangeAspect="1"/>
          </p:cNvPicPr>
          <p:nvPr>
            <p:ph idx="1"/>
          </p:nvPr>
        </p:nvPicPr>
        <p:blipFill rotWithShape="1">
          <a:blip r:embed="rId14">
            <a:extLst>
              <a:ext uri="{28A0092B-C50C-407E-A947-70E740481C1C}">
                <a14:useLocalDpi xmlns:a14="http://schemas.microsoft.com/office/drawing/2010/main" val="0"/>
              </a:ext>
            </a:extLst>
          </a:blip>
          <a:srcRect b="7120"/>
          <a:stretch/>
        </p:blipFill>
        <p:spPr>
          <a:xfrm>
            <a:off x="5821187" y="3640137"/>
            <a:ext cx="2298875" cy="2400301"/>
          </a:xfrm>
        </p:spPr>
      </p:pic>
    </p:spTree>
    <p:extLst>
      <p:ext uri="{BB962C8B-B14F-4D97-AF65-F5344CB8AC3E}">
        <p14:creationId xmlns:p14="http://schemas.microsoft.com/office/powerpoint/2010/main" val="408483884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7467"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099" name="Picture 2" descr="Bann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431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8" y="-130270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8"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8" y="-128746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itle 3"/>
          <p:cNvSpPr>
            <a:spLocks noGrp="1"/>
          </p:cNvSpPr>
          <p:nvPr>
            <p:ph type="title"/>
          </p:nvPr>
        </p:nvSpPr>
        <p:spPr/>
        <p:txBody>
          <a:bodyPr/>
          <a:lstStyle/>
          <a:p>
            <a:r>
              <a:rPr lang="en-GB" altLang="da-DK" smtClean="0"/>
              <a:t>Formål</a:t>
            </a:r>
          </a:p>
        </p:txBody>
      </p:sp>
      <p:sp>
        <p:nvSpPr>
          <p:cNvPr id="4103" name="Content Placeholder 5"/>
          <p:cNvSpPr>
            <a:spLocks noGrp="1"/>
          </p:cNvSpPr>
          <p:nvPr>
            <p:ph idx="1"/>
          </p:nvPr>
        </p:nvSpPr>
        <p:spPr/>
        <p:txBody>
          <a:bodyPr/>
          <a:lstStyle/>
          <a:p>
            <a:pPr marL="0" indent="0">
              <a:buFont typeface="Arial" pitchFamily="34" charset="0"/>
              <a:buNone/>
            </a:pPr>
            <a:r>
              <a:rPr lang="da-DK" altLang="da-DK" dirty="0" smtClean="0"/>
              <a:t>At formidle informationer fra klubben til medlemmer og interessenter på hjemmesiden samt interne og eksterne sociale medier.</a:t>
            </a:r>
          </a:p>
        </p:txBody>
      </p:sp>
    </p:spTree>
    <p:extLst>
      <p:ext uri="{BB962C8B-B14F-4D97-AF65-F5344CB8AC3E}">
        <p14:creationId xmlns:p14="http://schemas.microsoft.com/office/powerpoint/2010/main" val="25700337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6443"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3" name="Picture 2" descr="Bann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431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8" y="-130270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8"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8" y="-128746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itle 3"/>
          <p:cNvSpPr>
            <a:spLocks noGrp="1"/>
          </p:cNvSpPr>
          <p:nvPr>
            <p:ph type="title"/>
          </p:nvPr>
        </p:nvSpPr>
        <p:spPr/>
        <p:txBody>
          <a:bodyPr/>
          <a:lstStyle/>
          <a:p>
            <a:r>
              <a:rPr lang="en-GB" altLang="da-DK" smtClean="0"/>
              <a:t>Hvad gjorde vi?</a:t>
            </a:r>
          </a:p>
        </p:txBody>
      </p:sp>
      <p:sp>
        <p:nvSpPr>
          <p:cNvPr id="5127" name="Content Placeholder 5"/>
          <p:cNvSpPr>
            <a:spLocks noGrp="1"/>
          </p:cNvSpPr>
          <p:nvPr>
            <p:ph idx="1"/>
          </p:nvPr>
        </p:nvSpPr>
        <p:spPr/>
        <p:txBody>
          <a:bodyPr/>
          <a:lstStyle/>
          <a:p>
            <a:r>
              <a:rPr lang="en-GB" altLang="da-DK" dirty="0" err="1" smtClean="0"/>
              <a:t>Modtog</a:t>
            </a:r>
            <a:r>
              <a:rPr lang="en-GB" altLang="da-DK" dirty="0" smtClean="0"/>
              <a:t> 713 e-mails </a:t>
            </a:r>
            <a:r>
              <a:rPr lang="en-GB" altLang="da-DK" dirty="0" err="1" smtClean="0"/>
              <a:t>fra</a:t>
            </a:r>
            <a:r>
              <a:rPr lang="en-GB" altLang="da-DK" dirty="0" smtClean="0"/>
              <a:t> </a:t>
            </a:r>
            <a:r>
              <a:rPr lang="en-GB" altLang="da-DK" dirty="0" err="1" smtClean="0"/>
              <a:t>udvalg</a:t>
            </a:r>
            <a:r>
              <a:rPr lang="en-GB" altLang="da-DK" dirty="0" smtClean="0"/>
              <a:t> </a:t>
            </a:r>
            <a:r>
              <a:rPr lang="en-GB" altLang="da-DK" dirty="0" err="1" smtClean="0"/>
              <a:t>og</a:t>
            </a:r>
            <a:r>
              <a:rPr lang="en-GB" altLang="da-DK" dirty="0" smtClean="0"/>
              <a:t> </a:t>
            </a:r>
            <a:r>
              <a:rPr lang="en-GB" altLang="da-DK" dirty="0" err="1" smtClean="0"/>
              <a:t>trænere</a:t>
            </a:r>
            <a:endParaRPr lang="en-GB" altLang="da-DK" dirty="0" smtClean="0"/>
          </a:p>
          <a:p>
            <a:r>
              <a:rPr lang="en-GB" altLang="da-DK" dirty="0" err="1" smtClean="0"/>
              <a:t>Formaterede</a:t>
            </a:r>
            <a:r>
              <a:rPr lang="en-GB" altLang="da-DK" dirty="0" smtClean="0"/>
              <a:t> </a:t>
            </a:r>
            <a:r>
              <a:rPr lang="en-GB" altLang="da-DK" dirty="0" err="1" smtClean="0"/>
              <a:t>og</a:t>
            </a:r>
            <a:r>
              <a:rPr lang="en-GB" altLang="da-DK" dirty="0" smtClean="0"/>
              <a:t> </a:t>
            </a:r>
            <a:r>
              <a:rPr lang="en-GB" altLang="da-DK" dirty="0" err="1" smtClean="0"/>
              <a:t>uploadede</a:t>
            </a:r>
            <a:r>
              <a:rPr lang="en-GB" altLang="da-DK" dirty="0" smtClean="0"/>
              <a:t> 52 </a:t>
            </a:r>
            <a:r>
              <a:rPr lang="en-GB" altLang="da-DK" dirty="0" err="1" smtClean="0"/>
              <a:t>detailplaner</a:t>
            </a:r>
            <a:endParaRPr lang="en-GB" altLang="da-DK" dirty="0" smtClean="0"/>
          </a:p>
          <a:p>
            <a:r>
              <a:rPr lang="en-GB" altLang="da-DK" dirty="0" err="1" smtClean="0"/>
              <a:t>Oprettede</a:t>
            </a:r>
            <a:r>
              <a:rPr lang="en-GB" altLang="da-DK" dirty="0" smtClean="0"/>
              <a:t> </a:t>
            </a:r>
            <a:r>
              <a:rPr lang="en-GB" altLang="da-DK" dirty="0" err="1" smtClean="0"/>
              <a:t>en</a:t>
            </a:r>
            <a:r>
              <a:rPr lang="en-GB" altLang="da-DK" dirty="0" smtClean="0"/>
              <a:t> masse events</a:t>
            </a:r>
          </a:p>
          <a:p>
            <a:r>
              <a:rPr lang="en-GB" altLang="da-DK" dirty="0" err="1" smtClean="0"/>
              <a:t>Medlemshåndtering</a:t>
            </a:r>
            <a:r>
              <a:rPr lang="en-GB" altLang="da-DK" dirty="0" smtClean="0"/>
              <a:t> i </a:t>
            </a:r>
            <a:r>
              <a:rPr lang="en-GB" altLang="da-DK" dirty="0" err="1" smtClean="0"/>
              <a:t>Klubmodul</a:t>
            </a:r>
            <a:endParaRPr lang="en-GB" altLang="da-DK" dirty="0" smtClean="0"/>
          </a:p>
        </p:txBody>
      </p:sp>
    </p:spTree>
    <p:extLst>
      <p:ext uri="{BB962C8B-B14F-4D97-AF65-F5344CB8AC3E}">
        <p14:creationId xmlns:p14="http://schemas.microsoft.com/office/powerpoint/2010/main" val="53791355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4000" dirty="0" smtClean="0"/>
              <a:t>1. Valg af dirigent</a:t>
            </a:r>
            <a:endParaRPr lang="da-DK" sz="4000" dirty="0"/>
          </a:p>
        </p:txBody>
      </p:sp>
      <p:sp>
        <p:nvSpPr>
          <p:cNvPr id="3" name="Content Placeholder 2"/>
          <p:cNvSpPr>
            <a:spLocks noGrp="1"/>
          </p:cNvSpPr>
          <p:nvPr>
            <p:ph idx="1"/>
          </p:nvPr>
        </p:nvSpPr>
        <p:spPr/>
        <p:txBody>
          <a:bodyPr/>
          <a:lstStyle/>
          <a:p>
            <a:r>
              <a:rPr lang="da-DK" dirty="0" smtClean="0"/>
              <a:t>Bestyrelsen indstiller Kristian Henningsen som dirigent</a:t>
            </a:r>
            <a:endParaRPr lang="da-DK"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44624"/>
            <a:ext cx="1942349" cy="764704"/>
          </a:xfrm>
          <a:prstGeom prst="rect">
            <a:avLst/>
          </a:prstGeom>
          <a:noFill/>
        </p:spPr>
      </p:pic>
    </p:spTree>
    <p:extLst>
      <p:ext uri="{BB962C8B-B14F-4D97-AF65-F5344CB8AC3E}">
        <p14:creationId xmlns:p14="http://schemas.microsoft.com/office/powerpoint/2010/main" val="8662387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5419"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147" name="Picture 2" descr="Bann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431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8" y="-130270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8" y="-128746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3"/>
          <p:cNvSpPr>
            <a:spLocks noGrp="1"/>
          </p:cNvSpPr>
          <p:nvPr>
            <p:ph type="title"/>
          </p:nvPr>
        </p:nvSpPr>
        <p:spPr/>
        <p:txBody>
          <a:bodyPr/>
          <a:lstStyle/>
          <a:p>
            <a:r>
              <a:rPr lang="en-GB" altLang="da-DK" smtClean="0"/>
              <a:t>Hvad gjorde vi?</a:t>
            </a:r>
          </a:p>
        </p:txBody>
      </p:sp>
      <p:sp>
        <p:nvSpPr>
          <p:cNvPr id="6151" name="Content Placeholder 5"/>
          <p:cNvSpPr>
            <a:spLocks noGrp="1"/>
          </p:cNvSpPr>
          <p:nvPr>
            <p:ph idx="1"/>
          </p:nvPr>
        </p:nvSpPr>
        <p:spPr/>
        <p:txBody>
          <a:bodyPr/>
          <a:lstStyle/>
          <a:p>
            <a:r>
              <a:rPr lang="en-GB" altLang="da-DK" b="1" dirty="0" smtClean="0"/>
              <a:t>Social Media:</a:t>
            </a:r>
          </a:p>
          <a:p>
            <a:r>
              <a:rPr lang="en-GB" altLang="da-DK" dirty="0" err="1" smtClean="0"/>
              <a:t>Postede</a:t>
            </a:r>
            <a:r>
              <a:rPr lang="en-GB" altLang="da-DK" dirty="0" smtClean="0"/>
              <a:t> </a:t>
            </a:r>
            <a:r>
              <a:rPr lang="en-GB" altLang="da-DK" dirty="0" err="1" smtClean="0"/>
              <a:t>på</a:t>
            </a:r>
            <a:r>
              <a:rPr lang="en-GB" altLang="da-DK" dirty="0" smtClean="0"/>
              <a:t> </a:t>
            </a:r>
            <a:r>
              <a:rPr lang="en-GB" altLang="da-DK" dirty="0" err="1" smtClean="0"/>
              <a:t>Facebbok</a:t>
            </a:r>
            <a:r>
              <a:rPr lang="en-GB" altLang="da-DK" dirty="0" smtClean="0"/>
              <a:t> </a:t>
            </a:r>
            <a:r>
              <a:rPr lang="en-GB" altLang="da-DK" dirty="0" err="1" smtClean="0"/>
              <a:t>og</a:t>
            </a:r>
            <a:r>
              <a:rPr lang="en-GB" altLang="da-DK" dirty="0" smtClean="0"/>
              <a:t> Instagram (</a:t>
            </a:r>
            <a:r>
              <a:rPr lang="en-GB" altLang="da-DK" dirty="0" err="1" smtClean="0"/>
              <a:t>tak</a:t>
            </a:r>
            <a:r>
              <a:rPr lang="en-GB" altLang="da-DK" dirty="0" smtClean="0"/>
              <a:t> Simon)</a:t>
            </a:r>
          </a:p>
          <a:p>
            <a:r>
              <a:rPr lang="en-GB" altLang="da-DK" dirty="0" err="1" smtClean="0"/>
              <a:t>Fik</a:t>
            </a:r>
            <a:r>
              <a:rPr lang="en-GB" altLang="da-DK" dirty="0" smtClean="0"/>
              <a:t> 1676 likes </a:t>
            </a:r>
          </a:p>
          <a:p>
            <a:r>
              <a:rPr lang="en-GB" altLang="da-DK" dirty="0" err="1" smtClean="0"/>
              <a:t>Nåede</a:t>
            </a:r>
            <a:r>
              <a:rPr lang="en-GB" altLang="da-DK" dirty="0" smtClean="0"/>
              <a:t> </a:t>
            </a:r>
            <a:r>
              <a:rPr lang="en-GB" altLang="da-DK" dirty="0" err="1" smtClean="0"/>
              <a:t>samlet</a:t>
            </a:r>
            <a:r>
              <a:rPr lang="en-GB" altLang="da-DK" dirty="0" smtClean="0"/>
              <a:t> </a:t>
            </a:r>
            <a:r>
              <a:rPr lang="en-GB" altLang="da-DK" dirty="0" err="1" smtClean="0"/>
              <a:t>ud</a:t>
            </a:r>
            <a:r>
              <a:rPr lang="en-GB" altLang="da-DK" dirty="0" smtClean="0"/>
              <a:t> </a:t>
            </a:r>
            <a:r>
              <a:rPr lang="en-GB" altLang="da-DK" dirty="0" err="1" smtClean="0"/>
              <a:t>til</a:t>
            </a:r>
            <a:r>
              <a:rPr lang="en-GB" altLang="da-DK" dirty="0" smtClean="0"/>
              <a:t> 77.748 </a:t>
            </a:r>
            <a:r>
              <a:rPr lang="en-GB" altLang="da-DK" dirty="0" err="1" smtClean="0"/>
              <a:t>facebookbrugere</a:t>
            </a:r>
            <a:endParaRPr lang="en-GB" altLang="da-DK" dirty="0" smtClean="0"/>
          </a:p>
        </p:txBody>
      </p:sp>
      <p:pic>
        <p:nvPicPr>
          <p:cNvPr id="6152" name="Picture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8038" y="2781300"/>
            <a:ext cx="684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56749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4394"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171" name="Picture 2" descr="Bann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431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8" y="-130270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8"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8" y="-128746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itle 3"/>
          <p:cNvSpPr>
            <a:spLocks noGrp="1"/>
          </p:cNvSpPr>
          <p:nvPr>
            <p:ph type="title"/>
          </p:nvPr>
        </p:nvSpPr>
        <p:spPr/>
        <p:txBody>
          <a:bodyPr/>
          <a:lstStyle/>
          <a:p>
            <a:r>
              <a:rPr lang="en-GB" altLang="da-DK" smtClean="0"/>
              <a:t>Hvad gjorde vi?</a:t>
            </a:r>
          </a:p>
        </p:txBody>
      </p:sp>
      <p:sp>
        <p:nvSpPr>
          <p:cNvPr id="7175" name="Content Placeholder 5"/>
          <p:cNvSpPr>
            <a:spLocks noGrp="1"/>
          </p:cNvSpPr>
          <p:nvPr>
            <p:ph idx="1"/>
          </p:nvPr>
        </p:nvSpPr>
        <p:spPr/>
        <p:txBody>
          <a:bodyPr/>
          <a:lstStyle/>
          <a:p>
            <a:r>
              <a:rPr lang="en-GB" altLang="da-DK" b="1" smtClean="0"/>
              <a:t>Og sidst men ikke mindst…..</a:t>
            </a:r>
          </a:p>
          <a:p>
            <a:r>
              <a:rPr lang="en-GB" altLang="da-DK" smtClean="0"/>
              <a:t>Vores nye topfede hjemmeside:</a:t>
            </a:r>
          </a:p>
        </p:txBody>
      </p:sp>
    </p:spTree>
    <p:extLst>
      <p:ext uri="{BB962C8B-B14F-4D97-AF65-F5344CB8AC3E}">
        <p14:creationId xmlns:p14="http://schemas.microsoft.com/office/powerpoint/2010/main" val="160562406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3370"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195" name="Picture 2" descr="Bann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431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8" y="-130270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descr="http://sphotos-b.ak.fbcdn.net/hphotos-ak-snc7/399064_10151188650336413_671057937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8" y="-12874625"/>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itle 3"/>
          <p:cNvSpPr>
            <a:spLocks noGrp="1"/>
          </p:cNvSpPr>
          <p:nvPr>
            <p:ph type="title"/>
          </p:nvPr>
        </p:nvSpPr>
        <p:spPr/>
        <p:txBody>
          <a:bodyPr/>
          <a:lstStyle/>
          <a:p>
            <a:r>
              <a:rPr lang="en-GB" altLang="da-DK" smtClean="0"/>
              <a:t>Og ikke mindst…..		</a:t>
            </a:r>
          </a:p>
        </p:txBody>
      </p:sp>
      <p:sp>
        <p:nvSpPr>
          <p:cNvPr id="8199" name="Content Placeholder 5"/>
          <p:cNvSpPr>
            <a:spLocks noGrp="1"/>
          </p:cNvSpPr>
          <p:nvPr>
            <p:ph idx="1"/>
          </p:nvPr>
        </p:nvSpPr>
        <p:spPr/>
        <p:txBody>
          <a:bodyPr/>
          <a:lstStyle/>
          <a:p>
            <a:r>
              <a:rPr lang="en-GB" altLang="da-DK" smtClean="0"/>
              <a:t>Vores nye topfede hjemmeside</a:t>
            </a:r>
          </a:p>
        </p:txBody>
      </p:sp>
      <p:pic>
        <p:nvPicPr>
          <p:cNvPr id="820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3533438" cy="733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392308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9"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2346"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19" name="Picture 2" descr="Bann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431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3"/>
          <p:cNvSpPr>
            <a:spLocks noGrp="1"/>
          </p:cNvSpPr>
          <p:nvPr>
            <p:ph type="title"/>
          </p:nvPr>
        </p:nvSpPr>
        <p:spPr/>
        <p:txBody>
          <a:bodyPr/>
          <a:lstStyle/>
          <a:p>
            <a:r>
              <a:rPr lang="en-GB" altLang="da-DK" smtClean="0"/>
              <a:t>Hvad nu?</a:t>
            </a:r>
          </a:p>
        </p:txBody>
      </p:sp>
      <p:sp>
        <p:nvSpPr>
          <p:cNvPr id="6" name="Content Placeholder 5"/>
          <p:cNvSpPr>
            <a:spLocks noGrp="1"/>
          </p:cNvSpPr>
          <p:nvPr>
            <p:ph idx="1"/>
          </p:nvPr>
        </p:nvSpPr>
        <p:spPr/>
        <p:txBody>
          <a:bodyPr rtlCol="0">
            <a:normAutofit/>
          </a:bodyPr>
          <a:lstStyle/>
          <a:p>
            <a:pPr marL="0" indent="0" fontAlgn="auto">
              <a:spcAft>
                <a:spcPts val="0"/>
              </a:spcAft>
              <a:buFont typeface="Arial" pitchFamily="34" charset="0"/>
              <a:buNone/>
              <a:defRPr/>
            </a:pPr>
            <a:r>
              <a:rPr lang="en-GB" b="1" dirty="0" smtClean="0"/>
              <a:t>Vi </a:t>
            </a:r>
            <a:r>
              <a:rPr lang="en-GB" b="1" dirty="0" err="1" smtClean="0"/>
              <a:t>søger</a:t>
            </a:r>
            <a:r>
              <a:rPr lang="en-GB" b="1" dirty="0" smtClean="0"/>
              <a:t> </a:t>
            </a:r>
            <a:r>
              <a:rPr lang="en-GB" b="1" dirty="0" err="1" smtClean="0"/>
              <a:t>udvalgsmedlemmer</a:t>
            </a:r>
            <a:r>
              <a:rPr lang="en-GB" b="1" dirty="0" smtClean="0"/>
              <a:t> </a:t>
            </a:r>
            <a:r>
              <a:rPr lang="en-GB" b="1" dirty="0" err="1" smtClean="0"/>
              <a:t>til</a:t>
            </a:r>
            <a:r>
              <a:rPr lang="en-GB" b="1" dirty="0" smtClean="0"/>
              <a:t>:</a:t>
            </a:r>
          </a:p>
          <a:p>
            <a:pPr marL="0" indent="0" fontAlgn="auto">
              <a:spcAft>
                <a:spcPts val="0"/>
              </a:spcAft>
              <a:buFont typeface="Arial" pitchFamily="34" charset="0"/>
              <a:buNone/>
              <a:defRPr/>
            </a:pPr>
            <a:r>
              <a:rPr lang="da-DK" dirty="0"/>
              <a:t>At understøtte klubbens generelle målsætning om at sikre klar kommunikation omkring klubbens værdier og tilgang til triatlon både internt og eksternt</a:t>
            </a:r>
            <a:endParaRPr lang="en-GB" b="1" dirty="0" smtClean="0"/>
          </a:p>
          <a:p>
            <a:pPr fontAlgn="auto">
              <a:spcAft>
                <a:spcPts val="0"/>
              </a:spcAft>
              <a:defRPr/>
            </a:pPr>
            <a:r>
              <a:rPr lang="en-GB" b="1" dirty="0" smtClean="0"/>
              <a:t>WordPress, </a:t>
            </a:r>
            <a:r>
              <a:rPr lang="en-GB" b="1" dirty="0" err="1" smtClean="0"/>
              <a:t>sociale</a:t>
            </a:r>
            <a:r>
              <a:rPr lang="en-GB" b="1" dirty="0" smtClean="0"/>
              <a:t> </a:t>
            </a:r>
            <a:r>
              <a:rPr lang="en-GB" b="1" dirty="0" err="1" smtClean="0"/>
              <a:t>medier</a:t>
            </a:r>
            <a:r>
              <a:rPr lang="en-GB" b="1" dirty="0" smtClean="0"/>
              <a:t>, </a:t>
            </a:r>
            <a:r>
              <a:rPr lang="en-GB" b="1" dirty="0" err="1" smtClean="0"/>
              <a:t>klubmodul</a:t>
            </a:r>
            <a:endParaRPr lang="en-GB" b="1" dirty="0" smtClean="0"/>
          </a:p>
          <a:p>
            <a:pPr fontAlgn="auto">
              <a:spcAft>
                <a:spcPts val="0"/>
              </a:spcAft>
              <a:defRPr/>
            </a:pPr>
            <a:r>
              <a:rPr lang="en-GB" b="1" dirty="0" err="1" smtClean="0"/>
              <a:t>Tidsforbrug</a:t>
            </a:r>
            <a:r>
              <a:rPr lang="en-GB" b="1" dirty="0" smtClean="0"/>
              <a:t>: 30 </a:t>
            </a:r>
            <a:r>
              <a:rPr lang="en-GB" b="1" dirty="0" err="1" smtClean="0"/>
              <a:t>minutter</a:t>
            </a:r>
            <a:r>
              <a:rPr lang="en-GB" b="1" dirty="0" smtClean="0"/>
              <a:t> om </a:t>
            </a:r>
            <a:r>
              <a:rPr lang="en-GB" b="1" smtClean="0"/>
              <a:t>ugen</a:t>
            </a:r>
            <a:endParaRPr lang="en-GB" b="1" dirty="0" smtClean="0"/>
          </a:p>
        </p:txBody>
      </p:sp>
    </p:spTree>
    <p:extLst>
      <p:ext uri="{BB962C8B-B14F-4D97-AF65-F5344CB8AC3E}">
        <p14:creationId xmlns:p14="http://schemas.microsoft.com/office/powerpoint/2010/main" val="11822562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31387611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132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170" name="Picture 2" descr="Banner">
            <a:hlinkClick r:id="rId6"/>
          </p:cNvPr>
          <p:cNvPicPr>
            <a:picLocks noChangeAspect="1" noChangeArrowheads="1"/>
          </p:cNvPicPr>
          <p:nvPr/>
        </p:nvPicPr>
        <p:blipFill>
          <a:blip r:embed="rId7" cstate="print"/>
          <a:srcRect/>
          <a:stretch>
            <a:fillRect/>
          </a:stretch>
        </p:blipFill>
        <p:spPr bwMode="auto">
          <a:xfrm>
            <a:off x="3347864" y="4869160"/>
            <a:ext cx="2419350" cy="952500"/>
          </a:xfrm>
          <a:prstGeom prst="rect">
            <a:avLst/>
          </a:prstGeom>
          <a:noFill/>
        </p:spPr>
      </p:pic>
      <p:sp>
        <p:nvSpPr>
          <p:cNvPr id="4" name="Subtitle 3"/>
          <p:cNvSpPr>
            <a:spLocks noGrp="1"/>
          </p:cNvSpPr>
          <p:nvPr>
            <p:ph type="subTitle" idx="1"/>
          </p:nvPr>
        </p:nvSpPr>
        <p:spPr>
          <a:xfrm>
            <a:off x="2627784" y="4293096"/>
            <a:ext cx="3450244" cy="1345704"/>
          </a:xfrm>
        </p:spPr>
        <p:txBody>
          <a:bodyPr/>
          <a:lstStyle/>
          <a:p>
            <a:r>
              <a:rPr lang="en-GB" dirty="0" err="1" smtClean="0"/>
              <a:t>Træningsudvalget</a:t>
            </a:r>
            <a:endParaRPr lang="en-GB" dirty="0"/>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54288"/>
            <a:ext cx="2627784" cy="3503712"/>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8028" y="3094481"/>
            <a:ext cx="3059832" cy="3059832"/>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r="7852" b="14975"/>
          <a:stretch/>
        </p:blipFill>
        <p:spPr>
          <a:xfrm>
            <a:off x="3457037" y="-53965"/>
            <a:ext cx="3166054" cy="3895106"/>
          </a:xfrm>
          <a:prstGeom prst="rect">
            <a:avLst/>
          </a:prstGeom>
        </p:spPr>
      </p:pic>
      <p:pic>
        <p:nvPicPr>
          <p:cNvPr id="7" name="Picture 6"/>
          <p:cNvPicPr>
            <a:picLocks noChangeAspect="1"/>
          </p:cNvPicPr>
          <p:nvPr/>
        </p:nvPicPr>
        <p:blipFill rotWithShape="1">
          <a:blip r:embed="rId11">
            <a:extLst>
              <a:ext uri="{28A0092B-C50C-407E-A947-70E740481C1C}">
                <a14:useLocalDpi xmlns:a14="http://schemas.microsoft.com/office/drawing/2010/main" val="0"/>
              </a:ext>
            </a:extLst>
          </a:blip>
          <a:srcRect l="23514" t="22581"/>
          <a:stretch/>
        </p:blipFill>
        <p:spPr>
          <a:xfrm>
            <a:off x="0" y="1193670"/>
            <a:ext cx="3481987" cy="2647471"/>
          </a:xfrm>
          <a:prstGeom prst="rect">
            <a:avLst/>
          </a:prstGeom>
        </p:spPr>
      </p:pic>
      <p:sp>
        <p:nvSpPr>
          <p:cNvPr id="5" name="Date Placeholder 4"/>
          <p:cNvSpPr>
            <a:spLocks noGrp="1"/>
          </p:cNvSpPr>
          <p:nvPr>
            <p:ph type="dt" sz="half" idx="10"/>
          </p:nvPr>
        </p:nvSpPr>
        <p:spPr/>
        <p:txBody>
          <a:bodyPr/>
          <a:lstStyle/>
          <a:p>
            <a:r>
              <a:rPr lang="en-US" smtClean="0"/>
              <a:t>Generalforsamling 21.01.2017</a:t>
            </a:r>
            <a:endParaRPr lang="en-US"/>
          </a:p>
        </p:txBody>
      </p:sp>
    </p:spTree>
    <p:extLst>
      <p:ext uri="{BB962C8B-B14F-4D97-AF65-F5344CB8AC3E}">
        <p14:creationId xmlns:p14="http://schemas.microsoft.com/office/powerpoint/2010/main" val="4096863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02" name="Picture 34" descr="C:\Users\hlso\Downloads\image1.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815" t="34944" r="59378" b="51055"/>
          <a:stretch/>
        </p:blipFill>
        <p:spPr bwMode="auto">
          <a:xfrm>
            <a:off x="260723" y="1337982"/>
            <a:ext cx="780381" cy="110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1245792429"/>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0299"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p:cNvSpPr>
            <a:spLocks noGrp="1"/>
          </p:cNvSpPr>
          <p:nvPr>
            <p:ph sz="half" idx="2"/>
          </p:nvPr>
        </p:nvSpPr>
        <p:spPr>
          <a:xfrm>
            <a:off x="5552979" y="1600200"/>
            <a:ext cx="3380184" cy="4525963"/>
          </a:xfrm>
        </p:spPr>
        <p:txBody>
          <a:bodyPr>
            <a:normAutofit/>
          </a:bodyPr>
          <a:lstStyle/>
          <a:p>
            <a:pPr marL="0" indent="0">
              <a:spcBef>
                <a:spcPts val="0"/>
              </a:spcBef>
              <a:buNone/>
            </a:pPr>
            <a:r>
              <a:rPr lang="en-GB" sz="1800" b="1" dirty="0" smtClean="0"/>
              <a:t>Charlotte Witt</a:t>
            </a:r>
          </a:p>
          <a:p>
            <a:pPr marL="0" indent="0">
              <a:spcBef>
                <a:spcPts val="0"/>
              </a:spcBef>
              <a:buNone/>
            </a:pPr>
            <a:r>
              <a:rPr lang="en-GB" sz="1800" dirty="0" err="1" smtClean="0"/>
              <a:t>Åben</a:t>
            </a:r>
            <a:r>
              <a:rPr lang="en-GB" sz="1800" dirty="0" smtClean="0"/>
              <a:t> </a:t>
            </a:r>
            <a:r>
              <a:rPr lang="en-GB" sz="1800" dirty="0" err="1" smtClean="0"/>
              <a:t>træning</a:t>
            </a:r>
            <a:r>
              <a:rPr lang="en-GB" sz="1800" b="1" dirty="0"/>
              <a:t/>
            </a:r>
            <a:br>
              <a:rPr lang="en-GB" sz="1800" b="1" dirty="0"/>
            </a:br>
            <a:endParaRPr lang="en-GB" sz="1800" b="1" dirty="0" smtClean="0"/>
          </a:p>
          <a:p>
            <a:pPr marL="0" indent="0">
              <a:spcBef>
                <a:spcPts val="0"/>
              </a:spcBef>
              <a:buNone/>
            </a:pPr>
            <a:r>
              <a:rPr lang="en-GB" sz="1800" b="1" dirty="0" err="1" smtClean="0"/>
              <a:t>Annelisa</a:t>
            </a:r>
            <a:r>
              <a:rPr lang="en-GB" sz="1800" b="1" dirty="0" smtClean="0"/>
              <a:t> </a:t>
            </a:r>
            <a:r>
              <a:rPr lang="en-GB" sz="1800" b="1" dirty="0" err="1" smtClean="0"/>
              <a:t>Møss</a:t>
            </a:r>
            <a:endParaRPr lang="en-GB" sz="1800" b="1" dirty="0" smtClean="0"/>
          </a:p>
          <a:p>
            <a:pPr marL="0" indent="0">
              <a:spcBef>
                <a:spcPts val="0"/>
              </a:spcBef>
              <a:buNone/>
            </a:pPr>
            <a:r>
              <a:rPr lang="en-GB" sz="1800" dirty="0" err="1" smtClean="0"/>
              <a:t>Introduktionsdag</a:t>
            </a:r>
            <a:r>
              <a:rPr lang="en-GB" sz="1800" b="1" dirty="0"/>
              <a:t/>
            </a:r>
            <a:br>
              <a:rPr lang="en-GB" sz="1800" b="1" dirty="0"/>
            </a:br>
            <a:endParaRPr lang="en-GB" sz="1800" b="1" dirty="0" smtClean="0"/>
          </a:p>
          <a:p>
            <a:pPr marL="0" indent="0">
              <a:spcBef>
                <a:spcPts val="0"/>
              </a:spcBef>
              <a:buNone/>
            </a:pPr>
            <a:endParaRPr lang="en-GB" sz="1800" b="1" dirty="0"/>
          </a:p>
          <a:p>
            <a:pPr marL="0" indent="0">
              <a:buNone/>
            </a:pPr>
            <a:endParaRPr lang="en-GB" dirty="0"/>
          </a:p>
        </p:txBody>
      </p:sp>
      <p:pic>
        <p:nvPicPr>
          <p:cNvPr id="11" name="Picture 2" descr="Banner">
            <a:hlinkClick r:id="rId8"/>
          </p:cNvPr>
          <p:cNvPicPr>
            <a:picLocks noChangeAspect="1" noChangeArrowheads="1"/>
          </p:cNvPicPr>
          <p:nvPr/>
        </p:nvPicPr>
        <p:blipFill>
          <a:blip r:embed="rId9" cstate="print"/>
          <a:srcRect/>
          <a:stretch>
            <a:fillRect/>
          </a:stretch>
        </p:blipFill>
        <p:spPr bwMode="auto">
          <a:xfrm>
            <a:off x="0" y="0"/>
            <a:ext cx="1942349" cy="764704"/>
          </a:xfrm>
          <a:prstGeom prst="rect">
            <a:avLst/>
          </a:prstGeom>
          <a:noFill/>
        </p:spPr>
      </p:pic>
      <p:sp>
        <p:nvSpPr>
          <p:cNvPr id="4" name="Title 3"/>
          <p:cNvSpPr>
            <a:spLocks noGrp="1"/>
          </p:cNvSpPr>
          <p:nvPr>
            <p:ph type="title"/>
          </p:nvPr>
        </p:nvSpPr>
        <p:spPr/>
        <p:txBody>
          <a:bodyPr/>
          <a:lstStyle/>
          <a:p>
            <a:r>
              <a:rPr lang="en-GB" dirty="0" err="1" smtClean="0"/>
              <a:t>Træningsudvalget</a:t>
            </a:r>
            <a:r>
              <a:rPr lang="en-GB" dirty="0" smtClean="0"/>
              <a:t> – </a:t>
            </a:r>
            <a:r>
              <a:rPr lang="en-GB" dirty="0" err="1" smtClean="0"/>
              <a:t>hvem</a:t>
            </a:r>
            <a:r>
              <a:rPr lang="en-GB" dirty="0" smtClean="0"/>
              <a:t> </a:t>
            </a:r>
            <a:r>
              <a:rPr lang="en-GB" dirty="0" err="1" smtClean="0"/>
              <a:t>og</a:t>
            </a:r>
            <a:r>
              <a:rPr lang="en-GB" dirty="0" smtClean="0"/>
              <a:t> </a:t>
            </a:r>
            <a:r>
              <a:rPr lang="en-GB" dirty="0" err="1" smtClean="0"/>
              <a:t>hvad</a:t>
            </a:r>
            <a:r>
              <a:rPr lang="en-GB" dirty="0" smtClean="0"/>
              <a:t>?</a:t>
            </a:r>
            <a:endParaRPr lang="en-GB" dirty="0"/>
          </a:p>
        </p:txBody>
      </p:sp>
      <p:sp>
        <p:nvSpPr>
          <p:cNvPr id="6" name="Content Placeholder 5"/>
          <p:cNvSpPr>
            <a:spLocks noGrp="1"/>
          </p:cNvSpPr>
          <p:nvPr>
            <p:ph sz="half" idx="1"/>
          </p:nvPr>
        </p:nvSpPr>
        <p:spPr>
          <a:xfrm>
            <a:off x="980823" y="1600200"/>
            <a:ext cx="3843692" cy="4525963"/>
          </a:xfrm>
        </p:spPr>
        <p:txBody>
          <a:bodyPr numCol="1">
            <a:normAutofit/>
          </a:bodyPr>
          <a:lstStyle/>
          <a:p>
            <a:pPr marL="0" indent="0">
              <a:spcBef>
                <a:spcPts val="0"/>
              </a:spcBef>
              <a:buNone/>
            </a:pPr>
            <a:r>
              <a:rPr lang="en-GB" sz="1800" b="1" dirty="0"/>
              <a:t>Kristian </a:t>
            </a:r>
            <a:r>
              <a:rPr lang="en-GB" sz="1800" b="1" dirty="0" err="1" smtClean="0"/>
              <a:t>Henningsen</a:t>
            </a:r>
            <a:endParaRPr lang="en-GB" sz="1800" b="1" dirty="0" smtClean="0"/>
          </a:p>
          <a:p>
            <a:pPr marL="0" indent="0">
              <a:spcBef>
                <a:spcPts val="0"/>
              </a:spcBef>
              <a:buNone/>
            </a:pPr>
            <a:r>
              <a:rPr lang="en-GB" sz="1800" dirty="0" err="1" smtClean="0"/>
              <a:t>Formand</a:t>
            </a:r>
            <a:r>
              <a:rPr lang="en-GB" sz="1800" dirty="0" smtClean="0"/>
              <a:t>, </a:t>
            </a:r>
            <a:r>
              <a:rPr lang="en-GB" sz="1800" dirty="0" err="1" smtClean="0"/>
              <a:t>kontakt</a:t>
            </a:r>
            <a:r>
              <a:rPr lang="en-GB" sz="1800" dirty="0" smtClean="0"/>
              <a:t> </a:t>
            </a:r>
            <a:r>
              <a:rPr lang="en-GB" sz="1800" dirty="0" err="1" smtClean="0"/>
              <a:t>til</a:t>
            </a:r>
            <a:r>
              <a:rPr lang="en-GB" sz="1800" dirty="0" smtClean="0"/>
              <a:t> </a:t>
            </a:r>
            <a:r>
              <a:rPr lang="en-GB" sz="1800" dirty="0" err="1" smtClean="0"/>
              <a:t>cheftræner</a:t>
            </a:r>
            <a:endParaRPr lang="en-GB" sz="1800" dirty="0"/>
          </a:p>
          <a:p>
            <a:pPr marL="0" indent="0">
              <a:spcBef>
                <a:spcPts val="0"/>
              </a:spcBef>
              <a:buNone/>
            </a:pPr>
            <a:endParaRPr lang="en-GB" sz="1800" b="1" dirty="0" smtClean="0"/>
          </a:p>
          <a:p>
            <a:pPr marL="0" indent="0">
              <a:spcBef>
                <a:spcPts val="0"/>
              </a:spcBef>
              <a:buNone/>
            </a:pPr>
            <a:r>
              <a:rPr lang="en-GB" sz="1800" b="1" dirty="0" smtClean="0"/>
              <a:t>Camilla </a:t>
            </a:r>
            <a:r>
              <a:rPr lang="en-GB" sz="1800" b="1" dirty="0" err="1"/>
              <a:t>Theut</a:t>
            </a:r>
            <a:r>
              <a:rPr lang="en-GB" sz="1800" b="1" dirty="0"/>
              <a:t> </a:t>
            </a:r>
            <a:r>
              <a:rPr lang="en-GB" sz="1800" b="1" dirty="0" smtClean="0"/>
              <a:t>Riis</a:t>
            </a:r>
            <a:endParaRPr lang="en-GB" sz="1800" b="1" dirty="0"/>
          </a:p>
          <a:p>
            <a:pPr marL="0" indent="0">
              <a:spcBef>
                <a:spcPts val="0"/>
              </a:spcBef>
              <a:buNone/>
            </a:pPr>
            <a:r>
              <a:rPr lang="en-GB" sz="1800" dirty="0" smtClean="0"/>
              <a:t>Facility manager, </a:t>
            </a:r>
            <a:r>
              <a:rPr lang="en-GB" sz="1800" dirty="0" err="1" smtClean="0"/>
              <a:t>Træningsweekend</a:t>
            </a:r>
            <a:r>
              <a:rPr lang="en-GB" sz="1800" dirty="0" smtClean="0"/>
              <a:t>, </a:t>
            </a:r>
            <a:r>
              <a:rPr lang="en-GB" sz="1800" dirty="0" err="1" smtClean="0"/>
              <a:t>Fremmøderegistrering</a:t>
            </a:r>
            <a:endParaRPr lang="en-GB" sz="1800" dirty="0"/>
          </a:p>
          <a:p>
            <a:pPr marL="0" indent="0">
              <a:spcBef>
                <a:spcPts val="0"/>
              </a:spcBef>
              <a:buNone/>
            </a:pPr>
            <a:endParaRPr lang="en-GB" sz="1800" b="1" dirty="0" smtClean="0"/>
          </a:p>
          <a:p>
            <a:pPr marL="0" indent="0">
              <a:spcBef>
                <a:spcPts val="0"/>
              </a:spcBef>
              <a:buNone/>
            </a:pPr>
            <a:r>
              <a:rPr lang="en-GB" sz="1800" b="1" dirty="0" smtClean="0"/>
              <a:t>Helle Sommer Sahlholdt</a:t>
            </a:r>
          </a:p>
          <a:p>
            <a:pPr marL="0" indent="0">
              <a:spcBef>
                <a:spcPts val="0"/>
              </a:spcBef>
              <a:buNone/>
            </a:pPr>
            <a:r>
              <a:rPr lang="en-GB" sz="1800" dirty="0"/>
              <a:t>B</a:t>
            </a:r>
            <a:r>
              <a:rPr lang="en-GB" sz="1800" dirty="0" smtClean="0"/>
              <a:t>udget, </a:t>
            </a:r>
            <a:r>
              <a:rPr lang="en-GB" sz="1800" dirty="0" err="1" smtClean="0"/>
              <a:t>træningslejr</a:t>
            </a:r>
            <a:r>
              <a:rPr lang="en-GB" sz="1800" b="1" dirty="0" smtClean="0"/>
              <a:t> </a:t>
            </a:r>
            <a:br>
              <a:rPr lang="en-GB" sz="1800" b="1" dirty="0" smtClean="0"/>
            </a:br>
            <a:endParaRPr lang="en-GB" sz="1800" b="1" dirty="0" smtClean="0"/>
          </a:p>
          <a:p>
            <a:pPr marL="0" indent="0">
              <a:spcBef>
                <a:spcPts val="0"/>
              </a:spcBef>
              <a:buNone/>
            </a:pPr>
            <a:r>
              <a:rPr lang="en-GB" sz="1800" b="1" dirty="0"/>
              <a:t>Sanne </a:t>
            </a:r>
            <a:r>
              <a:rPr lang="en-GB" sz="1800" b="1" dirty="0" err="1"/>
              <a:t>Bergholt</a:t>
            </a:r>
            <a:r>
              <a:rPr lang="en-GB" sz="1800" b="1" dirty="0"/>
              <a:t> Ravn</a:t>
            </a:r>
          </a:p>
          <a:p>
            <a:pPr marL="0" indent="0">
              <a:spcBef>
                <a:spcPts val="0"/>
              </a:spcBef>
              <a:buNone/>
            </a:pPr>
            <a:r>
              <a:rPr lang="en-GB" sz="1800" dirty="0" err="1"/>
              <a:t>Svømning</a:t>
            </a:r>
            <a:r>
              <a:rPr lang="en-GB" sz="1800" dirty="0"/>
              <a:t>, </a:t>
            </a:r>
            <a:r>
              <a:rPr lang="en-GB" sz="1800" dirty="0" err="1"/>
              <a:t>nyhedsbrev</a:t>
            </a:r>
            <a:endParaRPr lang="en-GB" sz="1800" dirty="0"/>
          </a:p>
          <a:p>
            <a:pPr marL="0" indent="0">
              <a:spcBef>
                <a:spcPts val="0"/>
              </a:spcBef>
              <a:buNone/>
            </a:pPr>
            <a:endParaRPr lang="en-GB" sz="1800" b="1" dirty="0" smtClean="0"/>
          </a:p>
          <a:p>
            <a:pPr marL="0" indent="0">
              <a:spcBef>
                <a:spcPts val="0"/>
              </a:spcBef>
              <a:buNone/>
            </a:pPr>
            <a:endParaRPr lang="en-GB" sz="1800" b="1" dirty="0"/>
          </a:p>
          <a:p>
            <a:pPr marL="0" indent="0">
              <a:spcBef>
                <a:spcPts val="0"/>
              </a:spcBef>
              <a:buNone/>
            </a:pPr>
            <a:endParaRPr lang="en-GB" sz="1800" b="1" dirty="0" smtClean="0"/>
          </a:p>
          <a:p>
            <a:pPr marL="0" indent="0">
              <a:spcBef>
                <a:spcPts val="0"/>
              </a:spcBef>
              <a:buNone/>
            </a:pPr>
            <a:endParaRPr lang="en-GB" sz="1800" b="1" dirty="0"/>
          </a:p>
          <a:p>
            <a:pPr marL="0" indent="0">
              <a:spcBef>
                <a:spcPts val="0"/>
              </a:spcBef>
              <a:buNone/>
            </a:pPr>
            <a:endParaRPr lang="en-GB" sz="1800" b="1" dirty="0" smtClean="0"/>
          </a:p>
          <a:p>
            <a:pPr marL="0" indent="0">
              <a:spcBef>
                <a:spcPts val="0"/>
              </a:spcBef>
              <a:buNone/>
            </a:pPr>
            <a:endParaRPr lang="en-GB" sz="1800" b="1" dirty="0"/>
          </a:p>
          <a:p>
            <a:pPr marL="0" indent="0">
              <a:spcBef>
                <a:spcPts val="0"/>
              </a:spcBef>
              <a:buNone/>
            </a:pPr>
            <a:endParaRPr lang="en-GB" sz="1800" b="1" dirty="0" smtClean="0"/>
          </a:p>
          <a:p>
            <a:endParaRPr lang="en-GB" dirty="0"/>
          </a:p>
        </p:txBody>
      </p:sp>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37663" t="25114" r="49740" b="48003"/>
          <a:stretch/>
        </p:blipFill>
        <p:spPr>
          <a:xfrm>
            <a:off x="300995" y="3309295"/>
            <a:ext cx="755111" cy="1074281"/>
          </a:xfrm>
          <a:prstGeom prst="rect">
            <a:avLst/>
          </a:prstGeom>
        </p:spPr>
      </p:pic>
      <p:sp>
        <p:nvSpPr>
          <p:cNvPr id="16" name="Date Placeholder 15"/>
          <p:cNvSpPr>
            <a:spLocks noGrp="1"/>
          </p:cNvSpPr>
          <p:nvPr>
            <p:ph type="dt" sz="half" idx="10"/>
          </p:nvPr>
        </p:nvSpPr>
        <p:spPr/>
        <p:txBody>
          <a:bodyPr/>
          <a:lstStyle/>
          <a:p>
            <a:r>
              <a:rPr lang="en-US" smtClean="0"/>
              <a:t>Generalforsamling 21.01.2017</a:t>
            </a:r>
            <a:endParaRPr lang="en-US" dirty="0"/>
          </a:p>
        </p:txBody>
      </p:sp>
      <p:pic>
        <p:nvPicPr>
          <p:cNvPr id="19" name="Picture 18"/>
          <p:cNvPicPr>
            <a:picLocks noChangeAspect="1"/>
          </p:cNvPicPr>
          <p:nvPr/>
        </p:nvPicPr>
        <p:blipFill rotWithShape="1">
          <a:blip r:embed="rId11" cstate="print">
            <a:extLst>
              <a:ext uri="{28A0092B-C50C-407E-A947-70E740481C1C}">
                <a14:useLocalDpi xmlns:a14="http://schemas.microsoft.com/office/drawing/2010/main" val="0"/>
              </a:ext>
            </a:extLst>
          </a:blip>
          <a:srcRect l="21860" t="1212" r="17952" b="49394"/>
          <a:stretch/>
        </p:blipFill>
        <p:spPr>
          <a:xfrm>
            <a:off x="251520" y="2315756"/>
            <a:ext cx="804586" cy="993541"/>
          </a:xfrm>
          <a:prstGeom prst="rect">
            <a:avLst/>
          </a:prstGeom>
        </p:spPr>
      </p:pic>
      <p:pic>
        <p:nvPicPr>
          <p:cNvPr id="2" name="Picture 1"/>
          <p:cNvPicPr>
            <a:picLocks noChangeAspect="1"/>
          </p:cNvPicPr>
          <p:nvPr/>
        </p:nvPicPr>
        <p:blipFill rotWithShape="1">
          <a:blip r:embed="rId12" cstate="print">
            <a:extLst>
              <a:ext uri="{28A0092B-C50C-407E-A947-70E740481C1C}">
                <a14:useLocalDpi xmlns:a14="http://schemas.microsoft.com/office/drawing/2010/main" val="0"/>
              </a:ext>
            </a:extLst>
          </a:blip>
          <a:srcRect t="21171" r="30887" b="39415"/>
          <a:stretch/>
        </p:blipFill>
        <p:spPr>
          <a:xfrm>
            <a:off x="260723" y="4383576"/>
            <a:ext cx="795383" cy="975929"/>
          </a:xfrm>
          <a:prstGeom prst="rect">
            <a:avLst/>
          </a:prstGeom>
        </p:spPr>
      </p:pic>
      <p:pic>
        <p:nvPicPr>
          <p:cNvPr id="8" name="Picture 7"/>
          <p:cNvPicPr>
            <a:picLocks noChangeAspect="1"/>
          </p:cNvPicPr>
          <p:nvPr/>
        </p:nvPicPr>
        <p:blipFill rotWithShape="1">
          <a:blip r:embed="rId13" cstate="print">
            <a:extLst>
              <a:ext uri="{28A0092B-C50C-407E-A947-70E740481C1C}">
                <a14:useLocalDpi xmlns:a14="http://schemas.microsoft.com/office/drawing/2010/main" val="0"/>
              </a:ext>
            </a:extLst>
          </a:blip>
          <a:srcRect l="45969" t="11150" r="32222" b="65496"/>
          <a:stretch/>
        </p:blipFill>
        <p:spPr>
          <a:xfrm>
            <a:off x="4792787" y="1379756"/>
            <a:ext cx="756000" cy="1079394"/>
          </a:xfrm>
          <a:prstGeom prst="rect">
            <a:avLst/>
          </a:prstGeom>
        </p:spPr>
      </p:pic>
      <p:pic>
        <p:nvPicPr>
          <p:cNvPr id="3" name="Picture 2"/>
          <p:cNvPicPr>
            <a:picLocks noChangeAspect="1"/>
          </p:cNvPicPr>
          <p:nvPr/>
        </p:nvPicPr>
        <p:blipFill rotWithShape="1">
          <a:blip r:embed="rId14">
            <a:extLst>
              <a:ext uri="{28A0092B-C50C-407E-A947-70E740481C1C}">
                <a14:useLocalDpi xmlns:a14="http://schemas.microsoft.com/office/drawing/2010/main" val="0"/>
              </a:ext>
            </a:extLst>
          </a:blip>
          <a:srcRect l="41039" t="13230" r="41039" b="47419"/>
          <a:stretch/>
        </p:blipFill>
        <p:spPr>
          <a:xfrm>
            <a:off x="4792787" y="2394398"/>
            <a:ext cx="756000" cy="1106610"/>
          </a:xfrm>
          <a:prstGeom prst="rect">
            <a:avLst/>
          </a:prstGeom>
        </p:spPr>
      </p:pic>
    </p:spTree>
    <p:extLst>
      <p:ext uri="{BB962C8B-B14F-4D97-AF65-F5344CB8AC3E}">
        <p14:creationId xmlns:p14="http://schemas.microsoft.com/office/powerpoint/2010/main" val="413206080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33" y="2556182"/>
            <a:ext cx="9829108" cy="40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36830183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9274"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2" descr="Banner">
            <a:hlinkClick r:id="rId8"/>
          </p:cNvPr>
          <p:cNvPicPr>
            <a:picLocks noChangeAspect="1" noChangeArrowheads="1"/>
          </p:cNvPicPr>
          <p:nvPr/>
        </p:nvPicPr>
        <p:blipFill>
          <a:blip r:embed="rId9" cstate="print"/>
          <a:srcRect/>
          <a:stretch>
            <a:fillRect/>
          </a:stretch>
        </p:blipFill>
        <p:spPr bwMode="auto">
          <a:xfrm>
            <a:off x="0" y="0"/>
            <a:ext cx="1942349" cy="764704"/>
          </a:xfrm>
          <a:prstGeom prst="rect">
            <a:avLst/>
          </a:prstGeom>
          <a:noFill/>
        </p:spPr>
      </p:pic>
      <p:sp>
        <p:nvSpPr>
          <p:cNvPr id="4" name="Title 3"/>
          <p:cNvSpPr>
            <a:spLocks noGrp="1"/>
          </p:cNvSpPr>
          <p:nvPr>
            <p:ph type="title"/>
          </p:nvPr>
        </p:nvSpPr>
        <p:spPr/>
        <p:txBody>
          <a:bodyPr/>
          <a:lstStyle/>
          <a:p>
            <a:r>
              <a:rPr lang="en-GB" dirty="0" err="1" smtClean="0"/>
              <a:t>Mål</a:t>
            </a:r>
            <a:r>
              <a:rPr lang="en-GB" dirty="0" smtClean="0"/>
              <a:t>: 15 </a:t>
            </a:r>
            <a:r>
              <a:rPr lang="en-GB" dirty="0" err="1" smtClean="0"/>
              <a:t>fremmødte</a:t>
            </a:r>
            <a:r>
              <a:rPr lang="en-GB" dirty="0" smtClean="0"/>
              <a:t> </a:t>
            </a:r>
            <a:r>
              <a:rPr lang="en-GB" dirty="0" err="1" smtClean="0"/>
              <a:t>til</a:t>
            </a:r>
            <a:r>
              <a:rPr lang="en-GB" dirty="0" smtClean="0"/>
              <a:t> </a:t>
            </a:r>
            <a:r>
              <a:rPr lang="en-GB" dirty="0" err="1" smtClean="0"/>
              <a:t>træning</a:t>
            </a:r>
            <a:endParaRPr lang="en-GB" dirty="0"/>
          </a:p>
        </p:txBody>
      </p:sp>
      <p:sp>
        <p:nvSpPr>
          <p:cNvPr id="20" name="Oval 19"/>
          <p:cNvSpPr/>
          <p:nvPr/>
        </p:nvSpPr>
        <p:spPr>
          <a:xfrm>
            <a:off x="71528" y="3177000"/>
            <a:ext cx="252000" cy="252000"/>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p:nvSpPr>
        <p:spPr>
          <a:xfrm>
            <a:off x="107504" y="5301208"/>
            <a:ext cx="252000" cy="252000"/>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p:nvSpPr>
        <p:spPr>
          <a:xfrm>
            <a:off x="4644008" y="5229200"/>
            <a:ext cx="252000" cy="252000"/>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p:cNvSpPr/>
          <p:nvPr/>
        </p:nvSpPr>
        <p:spPr>
          <a:xfrm>
            <a:off x="4644008" y="3284984"/>
            <a:ext cx="252000" cy="252000"/>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e Placeholder 1"/>
          <p:cNvSpPr>
            <a:spLocks noGrp="1"/>
          </p:cNvSpPr>
          <p:nvPr>
            <p:ph type="dt" sz="half" idx="10"/>
          </p:nvPr>
        </p:nvSpPr>
        <p:spPr/>
        <p:txBody>
          <a:bodyPr/>
          <a:lstStyle/>
          <a:p>
            <a:r>
              <a:rPr lang="en-GB" dirty="0" err="1" smtClean="0"/>
              <a:t>Generalforsamling</a:t>
            </a:r>
            <a:r>
              <a:rPr lang="en-GB" dirty="0" smtClean="0"/>
              <a:t> 21.01.2017</a:t>
            </a:r>
            <a:endParaRPr lang="en-GB" dirty="0"/>
          </a:p>
        </p:txBody>
      </p:sp>
      <p:pic>
        <p:nvPicPr>
          <p:cNvPr id="8909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1786" y="1317478"/>
            <a:ext cx="13811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4724" y="1517503"/>
            <a:ext cx="138112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2123768" y="2276872"/>
            <a:ext cx="360000" cy="360000"/>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p:cNvSpPr/>
          <p:nvPr/>
        </p:nvSpPr>
        <p:spPr>
          <a:xfrm>
            <a:off x="3923928" y="2055106"/>
            <a:ext cx="360000" cy="360000"/>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0071994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303212234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8250"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2" descr="Banner">
            <a:hlinkClick r:id="rId7"/>
          </p:cNvPr>
          <p:cNvPicPr>
            <a:picLocks noChangeAspect="1" noChangeArrowheads="1"/>
          </p:cNvPicPr>
          <p:nvPr/>
        </p:nvPicPr>
        <p:blipFill>
          <a:blip r:embed="rId8" cstate="print"/>
          <a:srcRect/>
          <a:stretch>
            <a:fillRect/>
          </a:stretch>
        </p:blipFill>
        <p:spPr bwMode="auto">
          <a:xfrm>
            <a:off x="0" y="0"/>
            <a:ext cx="1942349" cy="764704"/>
          </a:xfrm>
          <a:prstGeom prst="rect">
            <a:avLst/>
          </a:prstGeom>
          <a:noFill/>
        </p:spPr>
      </p:pic>
      <p:sp>
        <p:nvSpPr>
          <p:cNvPr id="4" name="Title 3"/>
          <p:cNvSpPr>
            <a:spLocks noGrp="1"/>
          </p:cNvSpPr>
          <p:nvPr>
            <p:ph type="title"/>
          </p:nvPr>
        </p:nvSpPr>
        <p:spPr/>
        <p:txBody>
          <a:bodyPr/>
          <a:lstStyle/>
          <a:p>
            <a:r>
              <a:rPr lang="en-GB" dirty="0" smtClean="0"/>
              <a:t>2017 - </a:t>
            </a:r>
            <a:r>
              <a:rPr lang="en-GB" dirty="0" err="1" smtClean="0"/>
              <a:t>fokus</a:t>
            </a:r>
            <a:endParaRPr lang="en-GB" dirty="0"/>
          </a:p>
        </p:txBody>
      </p:sp>
      <p:sp>
        <p:nvSpPr>
          <p:cNvPr id="6" name="Content Placeholder 5"/>
          <p:cNvSpPr>
            <a:spLocks noGrp="1"/>
          </p:cNvSpPr>
          <p:nvPr>
            <p:ph sz="half" idx="2"/>
          </p:nvPr>
        </p:nvSpPr>
        <p:spPr>
          <a:xfrm>
            <a:off x="4376738" y="1600200"/>
            <a:ext cx="4310062" cy="4525963"/>
          </a:xfrm>
        </p:spPr>
        <p:txBody>
          <a:bodyPr/>
          <a:lstStyle/>
          <a:p>
            <a:r>
              <a:rPr lang="en-GB" sz="2000" dirty="0" err="1" smtClean="0"/>
              <a:t>Byens</a:t>
            </a:r>
            <a:r>
              <a:rPr lang="en-GB" sz="2000" dirty="0" smtClean="0"/>
              <a:t> </a:t>
            </a:r>
            <a:r>
              <a:rPr lang="en-GB" sz="2000" dirty="0" err="1" smtClean="0"/>
              <a:t>bedste</a:t>
            </a:r>
            <a:r>
              <a:rPr lang="en-GB" sz="2000" dirty="0" smtClean="0"/>
              <a:t> </a:t>
            </a:r>
            <a:r>
              <a:rPr lang="en-GB" sz="2000" dirty="0" err="1" smtClean="0"/>
              <a:t>træningstilbud</a:t>
            </a:r>
            <a:r>
              <a:rPr lang="en-GB" sz="2000" dirty="0" smtClean="0"/>
              <a:t>!</a:t>
            </a:r>
            <a:endParaRPr lang="en-GB" sz="2000" dirty="0"/>
          </a:p>
          <a:p>
            <a:r>
              <a:rPr lang="en-GB" sz="2000" dirty="0" err="1" smtClean="0"/>
              <a:t>Ny</a:t>
            </a:r>
            <a:r>
              <a:rPr lang="en-GB" sz="2000" dirty="0" smtClean="0"/>
              <a:t> </a:t>
            </a:r>
            <a:r>
              <a:rPr lang="en-GB" sz="2000" dirty="0" err="1" smtClean="0"/>
              <a:t>sæson</a:t>
            </a:r>
            <a:r>
              <a:rPr lang="en-GB" sz="2000" dirty="0" smtClean="0"/>
              <a:t>, </a:t>
            </a:r>
            <a:r>
              <a:rPr lang="en-GB" sz="2000" dirty="0" err="1" smtClean="0"/>
              <a:t>ny</a:t>
            </a:r>
            <a:r>
              <a:rPr lang="en-GB" sz="2000" dirty="0" smtClean="0"/>
              <a:t> </a:t>
            </a:r>
            <a:r>
              <a:rPr lang="en-GB" sz="2000" dirty="0" err="1" smtClean="0"/>
              <a:t>cheftræner</a:t>
            </a:r>
            <a:r>
              <a:rPr lang="en-GB" sz="2000" dirty="0" smtClean="0"/>
              <a:t>; </a:t>
            </a:r>
            <a:r>
              <a:rPr lang="en-GB" sz="2000" dirty="0" err="1" smtClean="0"/>
              <a:t>AimHigh</a:t>
            </a:r>
            <a:endParaRPr lang="en-GB" sz="2000" dirty="0" smtClean="0"/>
          </a:p>
          <a:p>
            <a:r>
              <a:rPr lang="en-GB" sz="2000" dirty="0" err="1" smtClean="0"/>
              <a:t>Træningslejr</a:t>
            </a:r>
            <a:r>
              <a:rPr lang="en-GB" sz="2000" dirty="0" smtClean="0"/>
              <a:t> 1.-8. </a:t>
            </a:r>
            <a:r>
              <a:rPr lang="en-GB" sz="2000" dirty="0" err="1" smtClean="0"/>
              <a:t>april</a:t>
            </a:r>
            <a:endParaRPr lang="en-GB" sz="2000" dirty="0"/>
          </a:p>
          <a:p>
            <a:r>
              <a:rPr lang="en-GB" sz="2000" dirty="0" err="1"/>
              <a:t>Træningsweekend</a:t>
            </a:r>
            <a:r>
              <a:rPr lang="en-GB" sz="2000" dirty="0"/>
              <a:t> </a:t>
            </a:r>
            <a:r>
              <a:rPr lang="en-GB" sz="2000" dirty="0" smtClean="0"/>
              <a:t>11.-14. </a:t>
            </a:r>
            <a:r>
              <a:rPr lang="en-GB" sz="2000" dirty="0" err="1" smtClean="0"/>
              <a:t>maj</a:t>
            </a:r>
            <a:endParaRPr lang="en-GB" sz="2000" dirty="0" smtClean="0"/>
          </a:p>
          <a:p>
            <a:r>
              <a:rPr lang="en-GB" sz="2000" dirty="0" err="1" smtClean="0"/>
              <a:t>Svømmehalstider</a:t>
            </a:r>
            <a:endParaRPr lang="en-GB" sz="2000" dirty="0"/>
          </a:p>
          <a:p>
            <a:endParaRPr lang="en-GB" dirty="0"/>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888" y="1268760"/>
            <a:ext cx="3753048" cy="5004064"/>
          </a:xfrm>
          <a:prstGeom prst="rect">
            <a:avLst/>
          </a:prstGeom>
        </p:spPr>
      </p:pic>
      <p:sp>
        <p:nvSpPr>
          <p:cNvPr id="2" name="Date Placeholder 1"/>
          <p:cNvSpPr>
            <a:spLocks noGrp="1"/>
          </p:cNvSpPr>
          <p:nvPr>
            <p:ph type="dt" sz="half" idx="10"/>
          </p:nvPr>
        </p:nvSpPr>
        <p:spPr/>
        <p:txBody>
          <a:bodyPr/>
          <a:lstStyle/>
          <a:p>
            <a:r>
              <a:rPr lang="en-US" smtClean="0"/>
              <a:t>Generalforsamling 21.01.2017</a:t>
            </a:r>
            <a:endParaRPr lang="en-US"/>
          </a:p>
        </p:txBody>
      </p:sp>
    </p:spTree>
    <p:extLst>
      <p:ext uri="{BB962C8B-B14F-4D97-AF65-F5344CB8AC3E}">
        <p14:creationId xmlns:p14="http://schemas.microsoft.com/office/powerpoint/2010/main" val="37364231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1186066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008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30074" name="Picture 26" descr="Image may contain: 1 person, standing, shoes, outdoor and nature"/>
          <p:cNvPicPr>
            <a:picLocks noChangeAspect="1" noChangeArrowheads="1"/>
          </p:cNvPicPr>
          <p:nvPr/>
        </p:nvPicPr>
        <p:blipFill rotWithShape="1">
          <a:blip r:embed="rId6">
            <a:extLst>
              <a:ext uri="{28A0092B-C50C-407E-A947-70E740481C1C}">
                <a14:useLocalDpi xmlns:a14="http://schemas.microsoft.com/office/drawing/2010/main" val="0"/>
              </a:ext>
            </a:extLst>
          </a:blip>
          <a:srcRect t="13456" b="16182"/>
          <a:stretch/>
        </p:blipFill>
        <p:spPr bwMode="auto">
          <a:xfrm>
            <a:off x="256207" y="1511301"/>
            <a:ext cx="3371097" cy="40019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may contain: 3 people"/>
          <p:cNvPicPr>
            <a:picLocks noChangeAspect="1" noChangeArrowheads="1"/>
          </p:cNvPicPr>
          <p:nvPr/>
        </p:nvPicPr>
        <p:blipFill rotWithShape="1">
          <a:blip r:embed="rId7">
            <a:extLst>
              <a:ext uri="{28A0092B-C50C-407E-A947-70E740481C1C}">
                <a14:useLocalDpi xmlns:a14="http://schemas.microsoft.com/office/drawing/2010/main" val="0"/>
              </a:ext>
            </a:extLst>
          </a:blip>
          <a:srcRect l="-175" t="5284" r="55061" b="27419"/>
          <a:stretch/>
        </p:blipFill>
        <p:spPr bwMode="auto">
          <a:xfrm>
            <a:off x="3563888" y="1511301"/>
            <a:ext cx="2208719" cy="49420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a-DK" dirty="0" smtClean="0"/>
              <a:t>Ungdomsudvalg</a:t>
            </a:r>
            <a:endParaRPr lang="da-DK" dirty="0"/>
          </a:p>
        </p:txBody>
      </p:sp>
      <p:pic>
        <p:nvPicPr>
          <p:cNvPr id="5" name="Picture 2" descr="Banner">
            <a:hlinkClick r:id="rId8"/>
          </p:cNvPr>
          <p:cNvPicPr>
            <a:picLocks noChangeAspect="1" noChangeArrowheads="1"/>
          </p:cNvPicPr>
          <p:nvPr/>
        </p:nvPicPr>
        <p:blipFill>
          <a:blip r:embed="rId9" cstate="print"/>
          <a:srcRect/>
          <a:stretch>
            <a:fillRect/>
          </a:stretch>
        </p:blipFill>
        <p:spPr bwMode="auto">
          <a:xfrm>
            <a:off x="0" y="0"/>
            <a:ext cx="1942349" cy="764704"/>
          </a:xfrm>
          <a:prstGeom prst="rect">
            <a:avLst/>
          </a:prstGeom>
          <a:noFill/>
        </p:spPr>
      </p:pic>
      <p:pic>
        <p:nvPicPr>
          <p:cNvPr id="6" name="Picture 8" descr="https://scontent-arn2-1.xx.fbcdn.net/hphotos-xfa1/v/t1.0-9/10387394_10153451947166754_288372393838970298_n.jpg?oh=775d887869e316563f2991b9b5dda397&amp;oe=572C166C"/>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908" b="6529"/>
          <a:stretch/>
        </p:blipFill>
        <p:spPr bwMode="auto">
          <a:xfrm>
            <a:off x="393864" y="3812366"/>
            <a:ext cx="3233440" cy="2734294"/>
          </a:xfrm>
          <a:prstGeom prst="rect">
            <a:avLst/>
          </a:prstGeom>
          <a:noFill/>
          <a:extLst>
            <a:ext uri="{909E8E84-426E-40DD-AFC4-6F175D3DCCD1}">
              <a14:hiddenFill xmlns:a14="http://schemas.microsoft.com/office/drawing/2010/main">
                <a:solidFill>
                  <a:srgbClr val="FFFFFF"/>
                </a:solidFill>
              </a14:hiddenFill>
            </a:ext>
          </a:extLst>
        </p:spPr>
      </p:pic>
      <p:pic>
        <p:nvPicPr>
          <p:cNvPr id="130076" name="Picture 28" descr="Image may contain: 1 person, standing and outdoor"/>
          <p:cNvPicPr>
            <a:picLocks noChangeAspect="1" noChangeArrowheads="1"/>
          </p:cNvPicPr>
          <p:nvPr/>
        </p:nvPicPr>
        <p:blipFill rotWithShape="1">
          <a:blip r:embed="rId11">
            <a:extLst>
              <a:ext uri="{28A0092B-C50C-407E-A947-70E740481C1C}">
                <a14:useLocalDpi xmlns:a14="http://schemas.microsoft.com/office/drawing/2010/main" val="0"/>
              </a:ext>
            </a:extLst>
          </a:blip>
          <a:srcRect l="29231" t="12786" r="22986"/>
          <a:stretch/>
        </p:blipFill>
        <p:spPr bwMode="auto">
          <a:xfrm>
            <a:off x="5772201" y="1511301"/>
            <a:ext cx="3099459" cy="46021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may contain: 5 people, child and outdoor"/>
          <p:cNvPicPr>
            <a:picLocks noChangeAspect="1" noChangeArrowheads="1"/>
          </p:cNvPicPr>
          <p:nvPr/>
        </p:nvPicPr>
        <p:blipFill rotWithShape="1">
          <a:blip r:embed="rId12">
            <a:extLst>
              <a:ext uri="{28A0092B-C50C-407E-A947-70E740481C1C}">
                <a14:useLocalDpi xmlns:a14="http://schemas.microsoft.com/office/drawing/2010/main" val="0"/>
              </a:ext>
            </a:extLst>
          </a:blip>
          <a:srcRect l="63551" t="8691" r="9149" b="14276"/>
          <a:stretch/>
        </p:blipFill>
        <p:spPr bwMode="auto">
          <a:xfrm>
            <a:off x="2771800" y="2583168"/>
            <a:ext cx="1290598" cy="2731324"/>
          </a:xfrm>
          <a:prstGeom prst="rect">
            <a:avLst/>
          </a:prstGeom>
          <a:noFill/>
          <a:extLst>
            <a:ext uri="{909E8E84-426E-40DD-AFC4-6F175D3DCCD1}">
              <a14:hiddenFill xmlns:a14="http://schemas.microsoft.com/office/drawing/2010/main">
                <a:solidFill>
                  <a:srgbClr val="FFFFFF"/>
                </a:solidFill>
              </a14:hiddenFill>
            </a:ext>
          </a:extLst>
        </p:spPr>
      </p:pic>
      <p:pic>
        <p:nvPicPr>
          <p:cNvPr id="130079" name="Picture 31" descr="No automatic alt text availabl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62398" y="3932917"/>
            <a:ext cx="2754674" cy="275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39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Status</a:t>
            </a:r>
            <a:endParaRPr lang="da-DK" dirty="0"/>
          </a:p>
        </p:txBody>
      </p:sp>
      <p:sp>
        <p:nvSpPr>
          <p:cNvPr id="3" name="Pladsholder til indhold 2"/>
          <p:cNvSpPr>
            <a:spLocks noGrp="1"/>
          </p:cNvSpPr>
          <p:nvPr>
            <p:ph idx="1"/>
          </p:nvPr>
        </p:nvSpPr>
        <p:spPr/>
        <p:txBody>
          <a:bodyPr/>
          <a:lstStyle/>
          <a:p>
            <a:r>
              <a:rPr lang="da-DK" dirty="0" smtClean="0"/>
              <a:t>Antal atleter: 3</a:t>
            </a:r>
          </a:p>
          <a:p>
            <a:r>
              <a:rPr lang="da-DK" dirty="0" smtClean="0"/>
              <a:t>Træning:</a:t>
            </a:r>
          </a:p>
          <a:p>
            <a:pPr lvl="1"/>
            <a:r>
              <a:rPr lang="da-DK" dirty="0" smtClean="0"/>
              <a:t>løb 1 x ugen</a:t>
            </a:r>
          </a:p>
          <a:p>
            <a:pPr lvl="1"/>
            <a:r>
              <a:rPr lang="da-DK" dirty="0"/>
              <a:t>s</a:t>
            </a:r>
            <a:r>
              <a:rPr lang="da-DK" dirty="0" smtClean="0"/>
              <a:t>vøm 1 x ugen (</a:t>
            </a:r>
            <a:r>
              <a:rPr lang="da-DK" dirty="0" err="1" smtClean="0"/>
              <a:t>t.o.m</a:t>
            </a:r>
            <a:r>
              <a:rPr lang="da-DK" dirty="0" smtClean="0"/>
              <a:t>. </a:t>
            </a:r>
            <a:r>
              <a:rPr lang="da-DK" dirty="0"/>
              <a:t>j</a:t>
            </a:r>
            <a:r>
              <a:rPr lang="da-DK" dirty="0" smtClean="0"/>
              <a:t>anuar)</a:t>
            </a:r>
          </a:p>
          <a:p>
            <a:pPr lvl="1"/>
            <a:r>
              <a:rPr lang="da-DK" dirty="0"/>
              <a:t>m</a:t>
            </a:r>
            <a:r>
              <a:rPr lang="da-DK" dirty="0" smtClean="0"/>
              <a:t>å deltage i alt anden træning (undtagen cykling ude)</a:t>
            </a:r>
          </a:p>
          <a:p>
            <a:endParaRPr lang="da-DK" dirty="0"/>
          </a:p>
        </p:txBody>
      </p:sp>
    </p:spTree>
    <p:extLst>
      <p:ext uri="{BB962C8B-B14F-4D97-AF65-F5344CB8AC3E}">
        <p14:creationId xmlns:p14="http://schemas.microsoft.com/office/powerpoint/2010/main" val="2800393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1423174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93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3908" name="Picture 4" descr="C:\Users\rhh\Pictures\KTK\Billeder til hjemmeside\KTK86_4.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42" y="1988840"/>
            <a:ext cx="8542846" cy="3654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da-DK" sz="4000" dirty="0" smtClean="0"/>
              <a:t>2. Formandens beretning</a:t>
            </a:r>
            <a:endParaRPr lang="da-DK" sz="4000" dirty="0"/>
          </a:p>
        </p:txBody>
      </p:sp>
      <p:pic>
        <p:nvPicPr>
          <p:cNvPr id="4" name="Picture 2" descr="Banner">
            <a:hlinkClick r:id="rId7"/>
          </p:cNvPr>
          <p:cNvPicPr>
            <a:picLocks noChangeAspect="1" noChangeArrowheads="1"/>
          </p:cNvPicPr>
          <p:nvPr/>
        </p:nvPicPr>
        <p:blipFill>
          <a:blip r:embed="rId8" cstate="print"/>
          <a:srcRect/>
          <a:stretch>
            <a:fillRect/>
          </a:stretch>
        </p:blipFill>
        <p:spPr bwMode="auto">
          <a:xfrm>
            <a:off x="0" y="0"/>
            <a:ext cx="1942349" cy="764704"/>
          </a:xfrm>
          <a:prstGeom prst="rect">
            <a:avLst/>
          </a:prstGeom>
          <a:noFill/>
        </p:spPr>
      </p:pic>
      <p:sp>
        <p:nvSpPr>
          <p:cNvPr id="10" name="Rectangle 9"/>
          <p:cNvSpPr/>
          <p:nvPr/>
        </p:nvSpPr>
        <p:spPr>
          <a:xfrm>
            <a:off x="421641" y="1290026"/>
            <a:ext cx="8542847" cy="5436960"/>
          </a:xfrm>
          <a:prstGeom prst="rect">
            <a:avLst/>
          </a:prstGeom>
          <a:solidFill>
            <a:schemeClr val="bg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p:cNvSpPr>
            <a:spLocks noGrp="1"/>
          </p:cNvSpPr>
          <p:nvPr>
            <p:ph idx="1"/>
          </p:nvPr>
        </p:nvSpPr>
        <p:spPr/>
        <p:txBody>
          <a:bodyPr/>
          <a:lstStyle/>
          <a:p>
            <a:pPr marL="0" indent="0">
              <a:buNone/>
            </a:pPr>
            <a:r>
              <a:rPr lang="da-DK" dirty="0" smtClean="0"/>
              <a:t>Vision:</a:t>
            </a:r>
          </a:p>
          <a:p>
            <a:pPr marL="0" indent="0">
              <a:buNone/>
            </a:pPr>
            <a:r>
              <a:rPr lang="da-DK" i="1" dirty="0" smtClean="0"/>
              <a:t>KTK86 </a:t>
            </a:r>
            <a:r>
              <a:rPr lang="da-DK" i="1" dirty="0"/>
              <a:t>ønsker at være en triatlonklub baseret på et stærkt fællesskab, der løfter det enkelte individs niveau og sikrer et inspirerende og motiverende træningsmiljø. </a:t>
            </a:r>
            <a:endParaRPr lang="da-DK" dirty="0"/>
          </a:p>
        </p:txBody>
      </p:sp>
    </p:spTree>
    <p:extLst>
      <p:ext uri="{BB962C8B-B14F-4D97-AF65-F5344CB8AC3E}">
        <p14:creationId xmlns:p14="http://schemas.microsoft.com/office/powerpoint/2010/main" val="3794556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Initiativer/projekter</a:t>
            </a:r>
            <a:br>
              <a:rPr lang="da-DK" dirty="0" smtClean="0"/>
            </a:br>
            <a:r>
              <a:rPr lang="da-DK" dirty="0" smtClean="0"/>
              <a:t>(</a:t>
            </a:r>
            <a:r>
              <a:rPr lang="da-DK" dirty="0" err="1" smtClean="0"/>
              <a:t>ifht</a:t>
            </a:r>
            <a:r>
              <a:rPr lang="da-DK" dirty="0" smtClean="0"/>
              <a:t>. rekruttering)</a:t>
            </a:r>
            <a:endParaRPr lang="da-DK" dirty="0"/>
          </a:p>
        </p:txBody>
      </p:sp>
      <p:sp>
        <p:nvSpPr>
          <p:cNvPr id="3" name="Pladsholder til indhold 2"/>
          <p:cNvSpPr>
            <a:spLocks noGrp="1"/>
          </p:cNvSpPr>
          <p:nvPr>
            <p:ph idx="1"/>
          </p:nvPr>
        </p:nvSpPr>
        <p:spPr/>
        <p:txBody>
          <a:bodyPr/>
          <a:lstStyle/>
          <a:p>
            <a:r>
              <a:rPr lang="da-DK" dirty="0" smtClean="0"/>
              <a:t>Afholde skoleprojekt på Sølvgadens Skole (8. klasser) i marts</a:t>
            </a:r>
          </a:p>
          <a:p>
            <a:r>
              <a:rPr lang="da-DK" dirty="0" smtClean="0"/>
              <a:t>Afholde en duatlon i Fælledparken (forår)</a:t>
            </a:r>
          </a:p>
          <a:p>
            <a:r>
              <a:rPr lang="da-DK" dirty="0" smtClean="0"/>
              <a:t>Indføre ungdomsheat i KMD 4-18-4 i et samarbejde mellem KTK86 ungdom og Ironman</a:t>
            </a:r>
          </a:p>
          <a:p>
            <a:r>
              <a:rPr lang="da-DK" dirty="0" smtClean="0"/>
              <a:t>Reklamere via KTK86 fanpage, </a:t>
            </a:r>
            <a:r>
              <a:rPr lang="da-DK" dirty="0" err="1" smtClean="0"/>
              <a:t>facebook</a:t>
            </a:r>
            <a:endParaRPr lang="da-DK" dirty="0"/>
          </a:p>
        </p:txBody>
      </p:sp>
    </p:spTree>
    <p:extLst>
      <p:ext uri="{BB962C8B-B14F-4D97-AF65-F5344CB8AC3E}">
        <p14:creationId xmlns:p14="http://schemas.microsoft.com/office/powerpoint/2010/main" val="2650559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Øvrige tiltag</a:t>
            </a:r>
            <a:endParaRPr lang="da-DK" dirty="0"/>
          </a:p>
        </p:txBody>
      </p:sp>
      <p:sp>
        <p:nvSpPr>
          <p:cNvPr id="3" name="Pladsholder til indhold 2"/>
          <p:cNvSpPr>
            <a:spLocks noGrp="1"/>
          </p:cNvSpPr>
          <p:nvPr>
            <p:ph idx="1"/>
          </p:nvPr>
        </p:nvSpPr>
        <p:spPr/>
        <p:txBody>
          <a:bodyPr/>
          <a:lstStyle/>
          <a:p>
            <a:r>
              <a:rPr lang="da-DK" dirty="0" smtClean="0"/>
              <a:t>Sparring med </a:t>
            </a:r>
            <a:r>
              <a:rPr lang="da-DK" dirty="0" err="1" smtClean="0"/>
              <a:t>DTriF</a:t>
            </a:r>
            <a:endParaRPr lang="da-DK" dirty="0" smtClean="0"/>
          </a:p>
          <a:p>
            <a:r>
              <a:rPr lang="da-DK" dirty="0" smtClean="0"/>
              <a:t>Kontakt med Tri4 </a:t>
            </a:r>
            <a:r>
              <a:rPr lang="mr-IN" dirty="0" smtClean="0"/>
              <a:t>–</a:t>
            </a:r>
            <a:r>
              <a:rPr lang="da-DK" dirty="0" smtClean="0"/>
              <a:t> fællestræning</a:t>
            </a:r>
          </a:p>
          <a:p>
            <a:r>
              <a:rPr lang="da-DK" dirty="0" smtClean="0"/>
              <a:t>Kontakt med Aarhus 1900 Tri </a:t>
            </a:r>
            <a:r>
              <a:rPr lang="da-DK" dirty="0" err="1" smtClean="0"/>
              <a:t>ifht</a:t>
            </a:r>
            <a:r>
              <a:rPr lang="da-DK" dirty="0" smtClean="0"/>
              <a:t>. deres erfaring med rekruttering</a:t>
            </a:r>
          </a:p>
          <a:p>
            <a:r>
              <a:rPr lang="da-DK" dirty="0" smtClean="0"/>
              <a:t>Kontakt med svømmeklubber (Gentofte Svømmeklub og Hovedstadens svømmeklub)</a:t>
            </a:r>
          </a:p>
          <a:p>
            <a:r>
              <a:rPr lang="da-DK" dirty="0" smtClean="0"/>
              <a:t>Ansøgning Københavns Kommune (kr. 50.000)</a:t>
            </a:r>
            <a:endParaRPr lang="da-DK" dirty="0"/>
          </a:p>
        </p:txBody>
      </p:sp>
    </p:spTree>
    <p:extLst>
      <p:ext uri="{BB962C8B-B14F-4D97-AF65-F5344CB8AC3E}">
        <p14:creationId xmlns:p14="http://schemas.microsoft.com/office/powerpoint/2010/main" val="3256409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8</a:t>
            </a:r>
            <a:r>
              <a:rPr lang="da-DK" dirty="0" smtClean="0"/>
              <a:t>. Valg til udvalg</a:t>
            </a:r>
            <a:endParaRPr lang="da-DK"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pic>
        <p:nvPicPr>
          <p:cNvPr id="106497" name="Picture 1" descr="C:\Users\rhh\Pictures\KTK\IM Cp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000" y="1773296"/>
            <a:ext cx="5760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149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9</a:t>
            </a:r>
            <a:r>
              <a:rPr lang="da-DK" dirty="0" smtClean="0"/>
              <a:t>. Eventuelt</a:t>
            </a:r>
            <a:endParaRPr lang="da-DK" dirty="0"/>
          </a:p>
        </p:txBody>
      </p:sp>
      <p:pic>
        <p:nvPicPr>
          <p:cNvPr id="4" name="Picture 2" descr="Banner">
            <a:hlinkClick r:id="rId2"/>
          </p:cNvPr>
          <p:cNvPicPr>
            <a:picLocks noChangeAspect="1" noChangeArrowheads="1"/>
          </p:cNvPicPr>
          <p:nvPr/>
        </p:nvPicPr>
        <p:blipFill>
          <a:blip r:embed="rId3" cstate="print"/>
          <a:srcRect/>
          <a:stretch>
            <a:fillRect/>
          </a:stretch>
        </p:blipFill>
        <p:spPr bwMode="auto">
          <a:xfrm>
            <a:off x="0" y="0"/>
            <a:ext cx="1942349" cy="764704"/>
          </a:xfrm>
          <a:prstGeom prst="rect">
            <a:avLst/>
          </a:prstGeom>
          <a:noFill/>
        </p:spPr>
      </p:pic>
      <p:pic>
        <p:nvPicPr>
          <p:cNvPr id="133122" name="Picture 2" descr="C:\Users\rhh\Pictures\Icons\Questionmark.png"/>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2800" y="22098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017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38720514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055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4" name="Picture 2" descr="Banner">
            <a:hlinkClick r:id="rId6"/>
          </p:cNvPr>
          <p:cNvPicPr>
            <a:picLocks noChangeAspect="1" noChangeArrowheads="1"/>
          </p:cNvPicPr>
          <p:nvPr/>
        </p:nvPicPr>
        <p:blipFill>
          <a:blip r:embed="rId7" cstate="print"/>
          <a:srcRect/>
          <a:stretch>
            <a:fillRect/>
          </a:stretch>
        </p:blipFill>
        <p:spPr bwMode="auto">
          <a:xfrm>
            <a:off x="0" y="0"/>
            <a:ext cx="1942349" cy="764704"/>
          </a:xfrm>
          <a:prstGeom prst="rect">
            <a:avLst/>
          </a:prstGeom>
          <a:noFill/>
        </p:spPr>
      </p:pic>
      <p:sp>
        <p:nvSpPr>
          <p:cNvPr id="2" name="Title 1"/>
          <p:cNvSpPr>
            <a:spLocks noGrp="1"/>
          </p:cNvSpPr>
          <p:nvPr>
            <p:ph type="title"/>
          </p:nvPr>
        </p:nvSpPr>
        <p:spPr/>
        <p:txBody>
          <a:bodyPr>
            <a:normAutofit/>
          </a:bodyPr>
          <a:lstStyle/>
          <a:p>
            <a:r>
              <a:rPr lang="da-DK" sz="4000" dirty="0"/>
              <a:t>2. Formandens beretning</a:t>
            </a:r>
          </a:p>
        </p:txBody>
      </p:sp>
      <p:pic>
        <p:nvPicPr>
          <p:cNvPr id="150535" name="Picture 7" descr="Billedresultat for operations icon">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28" y="1816410"/>
            <a:ext cx="854323" cy="8543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75656" y="2058906"/>
            <a:ext cx="4032448" cy="369332"/>
          </a:xfrm>
          <a:prstGeom prst="rect">
            <a:avLst/>
          </a:prstGeom>
          <a:noFill/>
        </p:spPr>
        <p:txBody>
          <a:bodyPr wrap="square" rtlCol="0">
            <a:spAutoFit/>
          </a:bodyPr>
          <a:lstStyle/>
          <a:p>
            <a:r>
              <a:rPr lang="da-DK" dirty="0" smtClean="0"/>
              <a:t>Behov for rytme og daglig drift</a:t>
            </a:r>
            <a:endParaRPr lang="da-DK" dirty="0"/>
          </a:p>
        </p:txBody>
      </p:sp>
      <p:pic>
        <p:nvPicPr>
          <p:cNvPr id="150537" name="Picture 9" descr="Billedresultat for strategy icon">
            <a:hlinkClick r:id="rId10"/>
          </p:cNvPr>
          <p:cNvPicPr>
            <a:picLocks noChangeAspect="1" noChangeArrowheads="1"/>
          </p:cNvPicPr>
          <p:nvPr/>
        </p:nvPicPr>
        <p:blipFill>
          <a:blip r:embed="rId11" cstate="print">
            <a:biLevel thresh="50000"/>
            <a:extLst>
              <a:ext uri="{28A0092B-C50C-407E-A947-70E740481C1C}">
                <a14:useLocalDpi xmlns:a14="http://schemas.microsoft.com/office/drawing/2010/main" val="0"/>
              </a:ext>
            </a:extLst>
          </a:blip>
          <a:srcRect/>
          <a:stretch>
            <a:fillRect/>
          </a:stretch>
        </p:blipFill>
        <p:spPr bwMode="auto">
          <a:xfrm>
            <a:off x="323528" y="3068960"/>
            <a:ext cx="750442" cy="74629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75656" y="3244334"/>
            <a:ext cx="4032448" cy="369332"/>
          </a:xfrm>
          <a:prstGeom prst="rect">
            <a:avLst/>
          </a:prstGeom>
          <a:noFill/>
        </p:spPr>
        <p:txBody>
          <a:bodyPr wrap="square" rtlCol="0">
            <a:spAutoFit/>
          </a:bodyPr>
          <a:lstStyle/>
          <a:p>
            <a:r>
              <a:rPr lang="da-DK" dirty="0" smtClean="0"/>
              <a:t>Strategiske fokusområder</a:t>
            </a:r>
            <a:endParaRPr lang="da-DK" dirty="0"/>
          </a:p>
        </p:txBody>
      </p:sp>
      <p:pic>
        <p:nvPicPr>
          <p:cNvPr id="150540" name="Picture 12" descr="Image may contain: 12 people, people smiling, people standing and outdo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04048" y="2708920"/>
            <a:ext cx="3168352" cy="2111719"/>
          </a:xfrm>
          <a:prstGeom prst="rect">
            <a:avLst/>
          </a:prstGeom>
          <a:noFill/>
          <a:extLst>
            <a:ext uri="{909E8E84-426E-40DD-AFC4-6F175D3DCCD1}">
              <a14:hiddenFill xmlns:a14="http://schemas.microsoft.com/office/drawing/2010/main">
                <a:solidFill>
                  <a:srgbClr val="FFFFFF"/>
                </a:solidFill>
              </a14:hiddenFill>
            </a:ext>
          </a:extLst>
        </p:spPr>
      </p:pic>
      <p:pic>
        <p:nvPicPr>
          <p:cNvPr id="150542" name="Picture 14" descr="Image may contain: 6 people, people standing and outdoo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24128" y="4509120"/>
            <a:ext cx="3076791" cy="20506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75656" y="3842574"/>
            <a:ext cx="4032448" cy="369332"/>
          </a:xfrm>
          <a:prstGeom prst="rect">
            <a:avLst/>
          </a:prstGeom>
          <a:noFill/>
        </p:spPr>
        <p:txBody>
          <a:bodyPr wrap="square" rtlCol="0">
            <a:spAutoFit/>
          </a:bodyPr>
          <a:lstStyle/>
          <a:p>
            <a:r>
              <a:rPr lang="da-DK" dirty="0" smtClean="0"/>
              <a:t>1. Fastholdelse af medlemmer</a:t>
            </a:r>
            <a:endParaRPr lang="da-DK" dirty="0"/>
          </a:p>
        </p:txBody>
      </p:sp>
      <p:sp>
        <p:nvSpPr>
          <p:cNvPr id="20" name="TextBox 19"/>
          <p:cNvSpPr txBox="1"/>
          <p:nvPr/>
        </p:nvSpPr>
        <p:spPr>
          <a:xfrm>
            <a:off x="1475656" y="4509120"/>
            <a:ext cx="4032448" cy="369332"/>
          </a:xfrm>
          <a:prstGeom prst="rect">
            <a:avLst/>
          </a:prstGeom>
          <a:noFill/>
        </p:spPr>
        <p:txBody>
          <a:bodyPr wrap="square" rtlCol="0">
            <a:spAutoFit/>
          </a:bodyPr>
          <a:lstStyle/>
          <a:p>
            <a:r>
              <a:rPr lang="da-DK" dirty="0" smtClean="0"/>
              <a:t>2. Brug af klubhus</a:t>
            </a:r>
            <a:endParaRPr lang="da-DK" dirty="0"/>
          </a:p>
        </p:txBody>
      </p:sp>
      <p:sp>
        <p:nvSpPr>
          <p:cNvPr id="21" name="TextBox 20"/>
          <p:cNvSpPr txBox="1"/>
          <p:nvPr/>
        </p:nvSpPr>
        <p:spPr>
          <a:xfrm>
            <a:off x="1475656" y="5229200"/>
            <a:ext cx="4032448" cy="369332"/>
          </a:xfrm>
          <a:prstGeom prst="rect">
            <a:avLst/>
          </a:prstGeom>
          <a:noFill/>
        </p:spPr>
        <p:txBody>
          <a:bodyPr wrap="square" rtlCol="0">
            <a:spAutoFit/>
          </a:bodyPr>
          <a:lstStyle/>
          <a:p>
            <a:r>
              <a:rPr lang="da-DK" dirty="0"/>
              <a:t>3</a:t>
            </a:r>
            <a:r>
              <a:rPr lang="da-DK" dirty="0" smtClean="0"/>
              <a:t>. 30 års jubilæum</a:t>
            </a:r>
            <a:endParaRPr lang="da-DK" dirty="0"/>
          </a:p>
        </p:txBody>
      </p:sp>
    </p:spTree>
    <p:extLst>
      <p:ext uri="{BB962C8B-B14F-4D97-AF65-F5344CB8AC3E}">
        <p14:creationId xmlns:p14="http://schemas.microsoft.com/office/powerpoint/2010/main" val="257876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535"/>
                                        </p:tgtEl>
                                        <p:attrNameLst>
                                          <p:attrName>style.visibility</p:attrName>
                                        </p:attrNameLst>
                                      </p:cBhvr>
                                      <p:to>
                                        <p:strVal val="visible"/>
                                      </p:to>
                                    </p:set>
                                    <p:animEffect transition="in" filter="fade">
                                      <p:cBhvr>
                                        <p:cTn id="7" dur="500"/>
                                        <p:tgtEl>
                                          <p:spTgt spid="1505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5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05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0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10093727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2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4" name="Picture 2" descr="Banner">
            <a:hlinkClick r:id="rId6"/>
          </p:cNvPr>
          <p:cNvPicPr>
            <a:picLocks noChangeAspect="1" noChangeArrowheads="1"/>
          </p:cNvPicPr>
          <p:nvPr/>
        </p:nvPicPr>
        <p:blipFill>
          <a:blip r:embed="rId7" cstate="print"/>
          <a:srcRect/>
          <a:stretch>
            <a:fillRect/>
          </a:stretch>
        </p:blipFill>
        <p:spPr bwMode="auto">
          <a:xfrm>
            <a:off x="0" y="0"/>
            <a:ext cx="1942349" cy="764704"/>
          </a:xfrm>
          <a:prstGeom prst="rect">
            <a:avLst/>
          </a:prstGeom>
          <a:noFill/>
        </p:spPr>
      </p:pic>
      <p:sp>
        <p:nvSpPr>
          <p:cNvPr id="2" name="Title 1"/>
          <p:cNvSpPr>
            <a:spLocks noGrp="1"/>
          </p:cNvSpPr>
          <p:nvPr>
            <p:ph type="title"/>
          </p:nvPr>
        </p:nvSpPr>
        <p:spPr/>
        <p:txBody>
          <a:bodyPr>
            <a:normAutofit/>
          </a:bodyPr>
          <a:lstStyle/>
          <a:p>
            <a:r>
              <a:rPr lang="da-DK" sz="4000" dirty="0"/>
              <a:t>2. Formandens beretning</a:t>
            </a:r>
          </a:p>
        </p:txBody>
      </p:sp>
      <p:sp>
        <p:nvSpPr>
          <p:cNvPr id="12" name="TextBox 11"/>
          <p:cNvSpPr txBox="1"/>
          <p:nvPr/>
        </p:nvSpPr>
        <p:spPr>
          <a:xfrm>
            <a:off x="1475656" y="2058906"/>
            <a:ext cx="4032448" cy="369332"/>
          </a:xfrm>
          <a:prstGeom prst="rect">
            <a:avLst/>
          </a:prstGeom>
          <a:noFill/>
        </p:spPr>
        <p:txBody>
          <a:bodyPr wrap="square" rtlCol="0">
            <a:spAutoFit/>
          </a:bodyPr>
          <a:lstStyle/>
          <a:p>
            <a:r>
              <a:rPr lang="da-DK" dirty="0" smtClean="0"/>
              <a:t>Ny cheftræner</a:t>
            </a:r>
            <a:endParaRPr lang="da-DK" dirty="0"/>
          </a:p>
        </p:txBody>
      </p:sp>
      <p:sp>
        <p:nvSpPr>
          <p:cNvPr id="16" name="TextBox 15"/>
          <p:cNvSpPr txBox="1"/>
          <p:nvPr/>
        </p:nvSpPr>
        <p:spPr>
          <a:xfrm>
            <a:off x="1475656" y="3284984"/>
            <a:ext cx="4032448" cy="1477328"/>
          </a:xfrm>
          <a:prstGeom prst="rect">
            <a:avLst/>
          </a:prstGeom>
          <a:noFill/>
        </p:spPr>
        <p:txBody>
          <a:bodyPr wrap="square" rtlCol="0">
            <a:spAutoFit/>
          </a:bodyPr>
          <a:lstStyle/>
          <a:p>
            <a:r>
              <a:rPr lang="da-DK" dirty="0" smtClean="0"/>
              <a:t>Nedlæggelse af sponsorudvalg</a:t>
            </a:r>
          </a:p>
          <a:p>
            <a:endParaRPr lang="da-DK" dirty="0" smtClean="0"/>
          </a:p>
          <a:p>
            <a:r>
              <a:rPr lang="da-DK" dirty="0" smtClean="0"/>
              <a:t>Udtrædelser af bestyrelsen</a:t>
            </a:r>
          </a:p>
          <a:p>
            <a:endParaRPr lang="da-DK" dirty="0" smtClean="0"/>
          </a:p>
          <a:p>
            <a:r>
              <a:rPr lang="da-DK" dirty="0" smtClean="0"/>
              <a:t>Nedlæggelse af TTC</a:t>
            </a:r>
            <a:endParaRPr lang="da-DK" dirty="0"/>
          </a:p>
        </p:txBody>
      </p:sp>
      <p:sp>
        <p:nvSpPr>
          <p:cNvPr id="21" name="TextBox 20"/>
          <p:cNvSpPr txBox="1"/>
          <p:nvPr/>
        </p:nvSpPr>
        <p:spPr>
          <a:xfrm>
            <a:off x="1475656" y="5229200"/>
            <a:ext cx="4032448" cy="584775"/>
          </a:xfrm>
          <a:prstGeom prst="rect">
            <a:avLst/>
          </a:prstGeom>
          <a:noFill/>
        </p:spPr>
        <p:txBody>
          <a:bodyPr wrap="square" rtlCol="0">
            <a:spAutoFit/>
          </a:bodyPr>
          <a:lstStyle/>
          <a:p>
            <a:r>
              <a:rPr lang="da-DK" dirty="0" smtClean="0"/>
              <a:t>Oprettelse af ungdomsudvalg</a:t>
            </a:r>
          </a:p>
          <a:p>
            <a:pPr marL="285750" indent="-285750">
              <a:buFont typeface="Arial" panose="020B0604020202020204" pitchFamily="34" charset="0"/>
              <a:buChar char="•"/>
            </a:pPr>
            <a:r>
              <a:rPr lang="da-DK" sz="1400" i="1" dirty="0" smtClean="0"/>
              <a:t>Støtte</a:t>
            </a:r>
            <a:endParaRPr lang="da-DK" sz="1400" i="1" dirty="0"/>
          </a:p>
        </p:txBody>
      </p:sp>
      <p:pic>
        <p:nvPicPr>
          <p:cNvPr id="153602" name="Picture 2" descr="Billedresultat for head coach icon">
            <a:hlinkClick r:id="rId8"/>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193722" y="1818876"/>
            <a:ext cx="1010054" cy="10100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71924" y="2051542"/>
            <a:ext cx="2424212" cy="513362"/>
          </a:xfrm>
          <a:prstGeom prst="rect">
            <a:avLst/>
          </a:prstGeom>
          <a:noFill/>
          <a:ln w="9525">
            <a:noFill/>
            <a:miter lim="800000"/>
            <a:headEnd/>
            <a:tailEnd/>
          </a:ln>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9858" y="3338954"/>
            <a:ext cx="882134" cy="882134"/>
          </a:xfrm>
          <a:prstGeom prst="rect">
            <a:avLst/>
          </a:prstGeom>
        </p:spPr>
      </p:pic>
      <p:pic>
        <p:nvPicPr>
          <p:cNvPr id="153609" name="Picture 9" descr="Billedresultat for youth icon">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926" y="4941168"/>
            <a:ext cx="1223730" cy="1223730"/>
          </a:xfrm>
          <a:prstGeom prst="rect">
            <a:avLst/>
          </a:prstGeom>
          <a:noFill/>
          <a:extLst>
            <a:ext uri="{909E8E84-426E-40DD-AFC4-6F175D3DCCD1}">
              <a14:hiddenFill xmlns:a14="http://schemas.microsoft.com/office/drawing/2010/main">
                <a:solidFill>
                  <a:srgbClr val="FFFFFF"/>
                </a:solidFill>
              </a14:hiddenFill>
            </a:ext>
          </a:extLst>
        </p:spPr>
      </p:pic>
      <p:pic>
        <p:nvPicPr>
          <p:cNvPr id="153611" name="Picture 11" descr="Image may contain: 1 person, standing and outdoor"/>
          <p:cNvPicPr>
            <a:picLocks noChangeAspect="1" noChangeArrowheads="1"/>
          </p:cNvPicPr>
          <p:nvPr/>
        </p:nvPicPr>
        <p:blipFill rotWithShape="1">
          <a:blip r:embed="rId14">
            <a:extLst>
              <a:ext uri="{28A0092B-C50C-407E-A947-70E740481C1C}">
                <a14:useLocalDpi xmlns:a14="http://schemas.microsoft.com/office/drawing/2010/main" val="0"/>
              </a:ext>
            </a:extLst>
          </a:blip>
          <a:srcRect l="17441" t="21413" r="13433" b="37847"/>
          <a:stretch/>
        </p:blipFill>
        <p:spPr bwMode="auto">
          <a:xfrm>
            <a:off x="4788024" y="4077072"/>
            <a:ext cx="2482098" cy="1950442"/>
          </a:xfrm>
          <a:prstGeom prst="rect">
            <a:avLst/>
          </a:prstGeom>
          <a:noFill/>
          <a:extLst>
            <a:ext uri="{909E8E84-426E-40DD-AFC4-6F175D3DCCD1}">
              <a14:hiddenFill xmlns:a14="http://schemas.microsoft.com/office/drawing/2010/main">
                <a:solidFill>
                  <a:srgbClr val="FFFFFF"/>
                </a:solidFill>
              </a14:hiddenFill>
            </a:ext>
          </a:extLst>
        </p:spPr>
      </p:pic>
      <p:pic>
        <p:nvPicPr>
          <p:cNvPr id="153614" name="Picture 14" descr="Image may contain: 17 people, people smili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8886" t="15531" r="44324"/>
          <a:stretch/>
        </p:blipFill>
        <p:spPr bwMode="auto">
          <a:xfrm>
            <a:off x="6948264" y="2030140"/>
            <a:ext cx="1306441" cy="438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7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6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3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26387204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70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57700" name="Picture 4" descr="Billedresultat for frivillig ivon">
            <a:hlinkClick r:id="rId6"/>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2000" y="2060848"/>
            <a:ext cx="7620000" cy="4333875"/>
          </a:xfrm>
          <a:prstGeom prst="rect">
            <a:avLst/>
          </a:prstGeom>
          <a:noFill/>
          <a:extLst>
            <a:ext uri="{909E8E84-426E-40DD-AFC4-6F175D3DCCD1}">
              <a14:hiddenFill xmlns:a14="http://schemas.microsoft.com/office/drawing/2010/main">
                <a:solidFill>
                  <a:srgbClr val="FFFFFF"/>
                </a:solidFill>
              </a14:hiddenFill>
            </a:ext>
          </a:extLst>
        </p:spPr>
      </p:pic>
      <p:pic>
        <p:nvPicPr>
          <p:cNvPr id="157702" name="Picture 6" descr="Billedresultat for tak">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028" r="14122"/>
          <a:stretch/>
        </p:blipFill>
        <p:spPr bwMode="auto">
          <a:xfrm rot="20466552">
            <a:off x="430932" y="1758413"/>
            <a:ext cx="3822603" cy="21890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anner">
            <a:hlinkClick r:id="rId10"/>
          </p:cNvPr>
          <p:cNvPicPr>
            <a:picLocks noChangeAspect="1" noChangeArrowheads="1"/>
          </p:cNvPicPr>
          <p:nvPr/>
        </p:nvPicPr>
        <p:blipFill>
          <a:blip r:embed="rId11" cstate="print"/>
          <a:srcRect/>
          <a:stretch>
            <a:fillRect/>
          </a:stretch>
        </p:blipFill>
        <p:spPr bwMode="auto">
          <a:xfrm>
            <a:off x="0" y="0"/>
            <a:ext cx="1942349" cy="764704"/>
          </a:xfrm>
          <a:prstGeom prst="rect">
            <a:avLst/>
          </a:prstGeom>
          <a:noFill/>
        </p:spPr>
      </p:pic>
      <p:sp>
        <p:nvSpPr>
          <p:cNvPr id="2" name="Title 1"/>
          <p:cNvSpPr>
            <a:spLocks noGrp="1"/>
          </p:cNvSpPr>
          <p:nvPr>
            <p:ph type="title"/>
          </p:nvPr>
        </p:nvSpPr>
        <p:spPr/>
        <p:txBody>
          <a:bodyPr>
            <a:normAutofit/>
          </a:bodyPr>
          <a:lstStyle/>
          <a:p>
            <a:r>
              <a:rPr lang="da-DK" sz="4000" dirty="0"/>
              <a:t>2. Formandens beretning</a:t>
            </a:r>
          </a:p>
        </p:txBody>
      </p:sp>
    </p:spTree>
    <p:extLst>
      <p:ext uri="{BB962C8B-B14F-4D97-AF65-F5344CB8AC3E}">
        <p14:creationId xmlns:p14="http://schemas.microsoft.com/office/powerpoint/2010/main" val="96974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fade">
                                      <p:cBhvr>
                                        <p:cTn id="7" dur="500"/>
                                        <p:tgtEl>
                                          <p:spTgt spid="15770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7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13301560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72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57700" name="Picture 4" descr="Billedresultat for frivillig ivon">
            <a:hlinkClick r:id="rId6"/>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2000" y="2060848"/>
            <a:ext cx="7620000" cy="4333875"/>
          </a:xfrm>
          <a:prstGeom prst="rect">
            <a:avLst/>
          </a:prstGeom>
          <a:noFill/>
          <a:extLst>
            <a:ext uri="{909E8E84-426E-40DD-AFC4-6F175D3DCCD1}">
              <a14:hiddenFill xmlns:a14="http://schemas.microsoft.com/office/drawing/2010/main">
                <a:solidFill>
                  <a:srgbClr val="FFFFFF"/>
                </a:solidFill>
              </a14:hiddenFill>
            </a:ext>
          </a:extLst>
        </p:spPr>
      </p:pic>
      <p:pic>
        <p:nvPicPr>
          <p:cNvPr id="157702" name="Picture 6" descr="Billedresultat for tak">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028" r="14122"/>
          <a:stretch/>
        </p:blipFill>
        <p:spPr bwMode="auto">
          <a:xfrm rot="20466552">
            <a:off x="430932" y="1758413"/>
            <a:ext cx="3822603" cy="21890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anner">
            <a:hlinkClick r:id="rId10"/>
          </p:cNvPr>
          <p:cNvPicPr>
            <a:picLocks noChangeAspect="1" noChangeArrowheads="1"/>
          </p:cNvPicPr>
          <p:nvPr/>
        </p:nvPicPr>
        <p:blipFill>
          <a:blip r:embed="rId11" cstate="print"/>
          <a:srcRect/>
          <a:stretch>
            <a:fillRect/>
          </a:stretch>
        </p:blipFill>
        <p:spPr bwMode="auto">
          <a:xfrm>
            <a:off x="0" y="0"/>
            <a:ext cx="1942349" cy="764704"/>
          </a:xfrm>
          <a:prstGeom prst="rect">
            <a:avLst/>
          </a:prstGeom>
          <a:noFill/>
        </p:spPr>
      </p:pic>
      <p:sp>
        <p:nvSpPr>
          <p:cNvPr id="2" name="Title 1"/>
          <p:cNvSpPr>
            <a:spLocks noGrp="1"/>
          </p:cNvSpPr>
          <p:nvPr>
            <p:ph type="title"/>
          </p:nvPr>
        </p:nvSpPr>
        <p:spPr/>
        <p:txBody>
          <a:bodyPr>
            <a:normAutofit/>
          </a:bodyPr>
          <a:lstStyle/>
          <a:p>
            <a:r>
              <a:rPr lang="da-DK" sz="4000" dirty="0"/>
              <a:t>2. Formandens beretning</a:t>
            </a:r>
          </a:p>
        </p:txBody>
      </p:sp>
      <p:pic>
        <p:nvPicPr>
          <p:cNvPr id="157698" name="Picture 2" descr="Billedresultat for frivillig ivon">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544" y="1817034"/>
            <a:ext cx="8136904" cy="456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35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fade">
                                      <p:cBhvr>
                                        <p:cTn id="7" dur="500"/>
                                        <p:tgtEl>
                                          <p:spTgt spid="15770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770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7698"/>
                                        </p:tgtEl>
                                        <p:attrNameLst>
                                          <p:attrName>style.visibility</p:attrName>
                                        </p:attrNameLst>
                                      </p:cBhvr>
                                      <p:to>
                                        <p:strVal val="visible"/>
                                      </p:to>
                                    </p:set>
                                    <p:animEffect transition="in" filter="randombar(horizontal)">
                                      <p:cBhvr>
                                        <p:cTn id="16" dur="500"/>
                                        <p:tgtEl>
                                          <p:spTgt spid="157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9600" b="1" dirty="0" smtClean="0">
                <a:latin typeface="Arial Black" panose="020B0A04020102020204" pitchFamily="34" charset="0"/>
              </a:rPr>
              <a:t>Året der gik </a:t>
            </a:r>
          </a:p>
          <a:p>
            <a:pPr algn="ctr"/>
            <a:r>
              <a:rPr lang="da-DK" sz="9600" b="1" dirty="0" smtClean="0">
                <a:latin typeface="Arial Black" panose="020B0A04020102020204" pitchFamily="34" charset="0"/>
              </a:rPr>
              <a:t>KTK86 2016</a:t>
            </a:r>
            <a:endParaRPr lang="da-DK" sz="9600" b="1" dirty="0">
              <a:latin typeface="Arial Black" panose="020B0A04020102020204" pitchFamily="34" charset="0"/>
            </a:endParaRPr>
          </a:p>
        </p:txBody>
      </p:sp>
    </p:spTree>
    <p:extLst>
      <p:ext uri="{BB962C8B-B14F-4D97-AF65-F5344CB8AC3E}">
        <p14:creationId xmlns:p14="http://schemas.microsoft.com/office/powerpoint/2010/main" val="13388593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1343</Words>
  <Application>Microsoft Office PowerPoint</Application>
  <PresentationFormat>On-screen Show (4:3)</PresentationFormat>
  <Paragraphs>479</Paragraphs>
  <Slides>43</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Office Theme</vt:lpstr>
      <vt:lpstr>think-cell Slide</vt:lpstr>
      <vt:lpstr>Generalforsamling</vt:lpstr>
      <vt:lpstr>Dagsorden</vt:lpstr>
      <vt:lpstr>1. Valg af dirigent</vt:lpstr>
      <vt:lpstr>2. Formandens beretning</vt:lpstr>
      <vt:lpstr>2. Formandens beretning</vt:lpstr>
      <vt:lpstr>2. Formandens beretning</vt:lpstr>
      <vt:lpstr>2. Formandens beretning</vt:lpstr>
      <vt:lpstr>2. Formandens beretning</vt:lpstr>
      <vt:lpstr>PowerPoint Presentation</vt:lpstr>
      <vt:lpstr> 3. KTK86 Regnskab  for 2016 - resultat</vt:lpstr>
      <vt:lpstr>3. KTK86 Regnskab  for 2015 - balance</vt:lpstr>
      <vt:lpstr>3. Budget 2017</vt:lpstr>
      <vt:lpstr>4. Behandling af  indkomne forslag</vt:lpstr>
      <vt:lpstr>4. Behandling af  indkomne forslag</vt:lpstr>
      <vt:lpstr>4. Behandling af  indkomne forslag</vt:lpstr>
      <vt:lpstr>5. Valg af bestyrelse</vt:lpstr>
      <vt:lpstr>6. Valg af revisor og revisorsuppleant</vt:lpstr>
      <vt:lpstr>7. Udvalgsberetninger</vt:lpstr>
      <vt:lpstr>Aktivitetsudvalget</vt:lpstr>
      <vt:lpstr>Stævneudvalget</vt:lpstr>
      <vt:lpstr>Eliteudvalget</vt:lpstr>
      <vt:lpstr>PowerPoint Presentation</vt:lpstr>
      <vt:lpstr>PowerPoint Presentation</vt:lpstr>
      <vt:lpstr>PowerPoint Presentation</vt:lpstr>
      <vt:lpstr>PowerPoint Presentation</vt:lpstr>
      <vt:lpstr>Kommunikationsudvalget </vt:lpstr>
      <vt:lpstr>Hvem?</vt:lpstr>
      <vt:lpstr>Formål</vt:lpstr>
      <vt:lpstr>Hvad gjorde vi?</vt:lpstr>
      <vt:lpstr>Hvad gjorde vi?</vt:lpstr>
      <vt:lpstr>Hvad gjorde vi?</vt:lpstr>
      <vt:lpstr>Og ikke mindst…..  </vt:lpstr>
      <vt:lpstr>Hvad nu?</vt:lpstr>
      <vt:lpstr>PowerPoint Presentation</vt:lpstr>
      <vt:lpstr>Træningsudvalget – hvem og hvad?</vt:lpstr>
      <vt:lpstr>Mål: 15 fremmødte til træning</vt:lpstr>
      <vt:lpstr>2017 - fokus</vt:lpstr>
      <vt:lpstr>Ungdomsudvalg</vt:lpstr>
      <vt:lpstr>Status</vt:lpstr>
      <vt:lpstr>Initiativer/projekter (ifht. rekruttering)</vt:lpstr>
      <vt:lpstr>Øvrige tiltag</vt:lpstr>
      <vt:lpstr>8. Valg til udvalg</vt:lpstr>
      <vt:lpstr>9. Eventuelt</vt:lpstr>
    </vt:vector>
  </TitlesOfParts>
  <Company>Accenture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Award Show</dc:title>
  <dc:creator>rebecca.h.hansen</dc:creator>
  <cp:lastModifiedBy>rhh</cp:lastModifiedBy>
  <cp:revision>155</cp:revision>
  <cp:lastPrinted>2017-01-21T09:17:07Z</cp:lastPrinted>
  <dcterms:created xsi:type="dcterms:W3CDTF">2011-11-01T10:33:17Z</dcterms:created>
  <dcterms:modified xsi:type="dcterms:W3CDTF">2017-01-29T13:36:16Z</dcterms:modified>
</cp:coreProperties>
</file>